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14" r:id="rId4"/>
    <p:sldId id="316" r:id="rId5"/>
    <p:sldId id="317" r:id="rId6"/>
    <p:sldId id="319" r:id="rId7"/>
    <p:sldId id="357" r:id="rId8"/>
    <p:sldId id="360" r:id="rId9"/>
    <p:sldId id="366" r:id="rId10"/>
    <p:sldId id="361" r:id="rId11"/>
    <p:sldId id="323" r:id="rId12"/>
    <p:sldId id="324" r:id="rId13"/>
    <p:sldId id="325" r:id="rId14"/>
    <p:sldId id="349" r:id="rId15"/>
    <p:sldId id="332" r:id="rId16"/>
    <p:sldId id="326" r:id="rId17"/>
    <p:sldId id="331" r:id="rId18"/>
    <p:sldId id="358" r:id="rId19"/>
    <p:sldId id="333" r:id="rId20"/>
    <p:sldId id="336" r:id="rId21"/>
    <p:sldId id="259" r:id="rId22"/>
    <p:sldId id="362" r:id="rId23"/>
    <p:sldId id="337" r:id="rId24"/>
    <p:sldId id="364" r:id="rId25"/>
    <p:sldId id="359" r:id="rId26"/>
    <p:sldId id="351" r:id="rId27"/>
    <p:sldId id="334" r:id="rId28"/>
    <p:sldId id="352" r:id="rId29"/>
    <p:sldId id="340" r:id="rId30"/>
    <p:sldId id="341" r:id="rId31"/>
    <p:sldId id="342" r:id="rId32"/>
    <p:sldId id="343" r:id="rId33"/>
    <p:sldId id="344" r:id="rId34"/>
    <p:sldId id="353" r:id="rId35"/>
    <p:sldId id="345" r:id="rId36"/>
    <p:sldId id="268" r:id="rId37"/>
    <p:sldId id="270" r:id="rId38"/>
    <p:sldId id="365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13"/>
  </p:normalViewPr>
  <p:slideViewPr>
    <p:cSldViewPr snapToGrid="0">
      <p:cViewPr varScale="1">
        <p:scale>
          <a:sx n="107" d="100"/>
          <a:sy n="107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F4E6-DFB3-1546-9B40-ADAF9BEDFDE7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FA56-4F20-5F48-9CFA-01648F1C2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9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8FA56-4F20-5F48-9CFA-01648F1C25CD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93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2F066-E46C-AD6C-8D9E-C5132603A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4927C1-D60B-731A-101E-FB8B088B4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7C9AD3-4402-DC8B-197C-D74BC7E9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29FCEE-0220-AAD5-F47A-44FA7472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405F9-AA10-6A1F-F63D-D84EC3A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8F305-4FAD-2E95-265C-049F32D4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F1FB76-FEFA-0E76-FF4D-531CEA233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8A30BB-3995-4E56-48ED-A63E3093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97C303-A5F9-68C6-A4F7-B33FE09E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FA55F-B364-BABB-3341-AF044430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9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FA19A3-CDC7-C7C6-5011-FEE0922AF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174476-7191-9068-2B06-D860F0E17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E5B67-E57F-EF0E-ECCC-CB8E72F5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33AA8D-DBDD-020A-13C8-8C95C5AE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BA30EC-B5D5-BC47-C815-C627E06F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32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2112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2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2889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5263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1964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5852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7299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717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56BCD-5DD8-C30B-D8B8-0441D7BB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3D1306-92C7-9AE4-618F-5760162F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F5B9BB-3B4F-0703-7AEC-578DE5D8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A39B2D-B534-952F-40E6-28711850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1E9D52-5714-9831-9351-2665E1B4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20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7062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BE643-BA69-6841-4DA0-8EF90CB2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AC67C4-8AFF-C0A7-EE76-6C4531F5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82C3D-30C5-C41C-A6E3-007D3950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FFE3A-AA60-117F-E89B-9A6E1D2B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BC793F-D599-A874-7523-EDA19DD1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01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6B966-F426-6AB7-3750-8F038206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BA219-B059-7950-5E0F-4A5B9123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EBEBF9-71AF-524A-1A95-D3F38C662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A849CC-BC87-FB48-A15C-B43230A5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A1C7F4-897E-8D40-9C9B-87C193E6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E8ED77-91C4-B61D-C4A8-E62CF9C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26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E5E9C-33B1-BC90-E8EB-BFE9A984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08594B-5379-DD0C-2695-A09FF78F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150B4F-E486-C44C-34E7-647ACA954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AA4418-47B6-40EC-81B5-BEA128E6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D043FC-36D1-0AF5-CFCA-B3FA7EF47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358662-60D7-F233-2B8B-4DB70129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5CDB20-3999-8D92-3C59-703EF036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0808B2-A9AF-6C63-0A6A-D2C01EEE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1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B66AE-936A-84EB-E47C-B2FD2171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2CBD7E-062C-00BA-8600-B779B199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B2F447-FBDC-7144-DE06-D996F3B0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3791A8-BBDD-5D9A-765A-687A8742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5A82C7-3FF7-443B-4A43-2709E0D8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DF80F8-37DB-7204-82B9-5BEB0CDA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62FB62-0AB6-7E3B-9A4A-C8314BFA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47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DE433-271D-8C4B-A41B-9B8E10EB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067BEE-79E4-6692-5AFC-FE7505DC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19CED1-246B-B514-2049-A8BD052E1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70C08A-8494-65B2-7EDF-D4CA5040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9B61A4-B234-64FA-164F-2F341A82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FC654F-2662-AC08-3982-D55F96B9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D0AE0E-3ED7-FEC7-A704-2E8AEAE6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D218C9-66CE-4C80-D17C-AE1A9EAF7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9911C8-C114-5BB0-CE4A-ADFF9313E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192AEC-A06D-A448-FAB6-BCF78E6A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C5F289-9D11-B947-EDC7-3EBE2569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7D84D-0158-BF4E-9BC6-8504606E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7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B8ECE4-99C8-8583-62FA-D564522C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7736EC-76CA-429B-2330-FD49F343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FF2D43-9CF7-2AD7-B551-57B86DD3D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778E-8E74-4547-860F-DEB76CD361CE}" type="datetimeFigureOut">
              <a:rPr lang="it-IT" smtClean="0"/>
              <a:t>06/10/23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913FA-5A17-A5EA-E3CC-C866392CB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B7DAE6-C8CD-C0FE-4005-49C9EA598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3C8A-A18C-D345-8609-641BED8A9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5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6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ci.libretexts.org/Bookshelves/Psychology/Book:_Psychology_(Noba)/Chapter_6:_Development/6.1:_Research_Methods_in_Developmental_Psycholog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welcome.org/lifestyle/come-sopravvivere-al-primo-anno-di-tuo-figli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icettecuco.it/beginners/cuisine-companion-come-sterilizzatore-per-ciuccetti-tettarelle-e-biberon-e-tanto-altr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lexoesdeumpsiquiatra.com/2014/03/07/im-only-happy-when-it-rains-ou-e-ao-contrari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ottegabubamara.blogspot.com/2011/03/coliche-del-neonato-e-fascia-porta-bebe.html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530&amp;picture=structure-of-dn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infermiere/dalla-redazione/disturbi-del-sonno-rischioso-non-dormire-tante-le-patologie-sottovalutat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530&amp;picture=structure-of-dn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creandomiaula.blogspot.com/2018/01/jugamos-pensar-que-es-el-futuro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aprofessoressavirisponde.blogspot.com/2017/02/se-i-ragazzi-non-sanno-scrivere-legger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alentementeanime.blogspot.com/2012/12/le-cinque-leggende-personaggi-classici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poulpe.com/risky-business-paul-brickman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natocoiffeurfirenze.blogspot.com/2017/12/spazzole-per-neonati-e-bimbi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gymschool.it/bambini-tecnologia-guida-genitori-alluso-consapevole-controllato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ttegabubamara.blogspot.com/2011/03/coliche-del-neonato-e-fascia-porta-beb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viverealmeglio.it/rumore-bianco-per-i-neonati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ypost.it/sono-un-genitore-imperfetto-e-va-bene-cos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mmaperfetta.it/bambino-nervoso-le-possibili-caus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65FEA-859C-4F8E-ADC4-AE36679C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19" y="113437"/>
            <a:ext cx="9144000" cy="1349603"/>
          </a:xfrm>
        </p:spPr>
        <p:txBody>
          <a:bodyPr/>
          <a:lstStyle/>
          <a:p>
            <a:r>
              <a:rPr lang="it-IT" b="1" dirty="0">
                <a:solidFill>
                  <a:srgbClr val="008F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INSONNIA e INSONNIE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0617BB-EBBC-465C-910E-7E183730E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60" y="1950720"/>
            <a:ext cx="6141720" cy="444218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it-IT" sz="4000" b="1" dirty="0">
                <a:solidFill>
                  <a:srgbClr val="008F00"/>
                </a:solidFill>
                <a:cs typeface="Arial" panose="020B0604020202020204" pitchFamily="34" charset="0"/>
              </a:rPr>
              <a:t>Dott.ssa Serena Botto</a:t>
            </a:r>
          </a:p>
          <a:p>
            <a:pPr marL="0" indent="0" algn="l">
              <a:buNone/>
            </a:pPr>
            <a:endParaRPr lang="it-IT" sz="4000" dirty="0"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IT" sz="3200" dirty="0">
                <a:cs typeface="Arial" panose="020B0604020202020204" pitchFamily="34" charset="0"/>
              </a:rPr>
              <a:t>Medico Pediatra</a:t>
            </a:r>
          </a:p>
          <a:p>
            <a:pPr marL="0" indent="0" algn="l">
              <a:buNone/>
            </a:pPr>
            <a:r>
              <a:rPr lang="it-IT" sz="3200" dirty="0">
                <a:cs typeface="Arial" panose="020B0604020202020204" pitchFamily="34" charset="0"/>
              </a:rPr>
              <a:t>Master in Medicina del Sonno</a:t>
            </a:r>
          </a:p>
          <a:p>
            <a:pPr marL="0" indent="0" algn="l">
              <a:buNone/>
            </a:pPr>
            <a:endParaRPr lang="it-IT" sz="3200" dirty="0"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IT" sz="3200" dirty="0">
                <a:cs typeface="Arial" panose="020B0604020202020204" pitchFamily="34" charset="0"/>
              </a:rPr>
              <a:t>049- 723413</a:t>
            </a:r>
          </a:p>
          <a:p>
            <a:pPr marL="0" indent="0" algn="l">
              <a:buNone/>
            </a:pPr>
            <a:r>
              <a:rPr lang="it-IT" sz="3200" dirty="0">
                <a:cs typeface="Arial" panose="020B0604020202020204" pitchFamily="34" charset="0"/>
              </a:rPr>
              <a:t>338- 4811244</a:t>
            </a:r>
          </a:p>
          <a:p>
            <a:pPr marL="0" indent="0" algn="l">
              <a:buNone/>
            </a:pPr>
            <a:r>
              <a:rPr lang="it-IT" sz="3200" dirty="0" err="1">
                <a:cs typeface="Arial" panose="020B0604020202020204" pitchFamily="34" charset="0"/>
              </a:rPr>
              <a:t>serenabotto@gmail.com</a:t>
            </a:r>
            <a:endParaRPr lang="it-IT" sz="3200" dirty="0"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60ECD7-3D98-40AF-9D35-61B12635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73" y="2429881"/>
            <a:ext cx="2464903" cy="34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F00C4-A6E5-F445-FD74-CA7A1083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58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CONSEGUENZE SUI GENITORI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FBFB8-75DC-9BA4-BA77-6190AB2F4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2"/>
            <a:ext cx="10515600" cy="54435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Scarsa salute fisica e mentale </a:t>
            </a:r>
            <a:r>
              <a:rPr lang="it-IT" sz="1900" i="1" dirty="0">
                <a:cs typeface="Arial" panose="020B0604020202020204" pitchFamily="34" charset="0"/>
              </a:rPr>
              <a:t>(</a:t>
            </a:r>
            <a:r>
              <a:rPr lang="it-IT" sz="1900" i="1" dirty="0" err="1">
                <a:cs typeface="Arial" panose="020B0604020202020204" pitchFamily="34" charset="0"/>
              </a:rPr>
              <a:t>Hiscock</a:t>
            </a:r>
            <a:r>
              <a:rPr lang="it-IT" sz="1900" i="1" dirty="0">
                <a:cs typeface="Arial" panose="020B0604020202020204" pitchFamily="34" charset="0"/>
              </a:rPr>
              <a:t> et al. , 2007) 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Depressione materna </a:t>
            </a:r>
            <a:r>
              <a:rPr lang="it-IT" sz="1900" i="1" dirty="0">
                <a:cs typeface="Arial" panose="020B0604020202020204" pitchFamily="34" charset="0"/>
              </a:rPr>
              <a:t>(</a:t>
            </a:r>
            <a:r>
              <a:rPr lang="it-IT" sz="1900" i="1" dirty="0" err="1">
                <a:cs typeface="Arial" panose="020B0604020202020204" pitchFamily="34" charset="0"/>
              </a:rPr>
              <a:t>Mindell</a:t>
            </a:r>
            <a:r>
              <a:rPr lang="it-IT" sz="1900" i="1" dirty="0">
                <a:cs typeface="Arial" panose="020B0604020202020204" pitchFamily="34" charset="0"/>
              </a:rPr>
              <a:t> et al., 2009)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Abuso sul bambino, Infanticidio. Il 70 % delle madri con neonati con coliche ha pensieri/fantasie aggressive nei confronti dei figli; il 26 % ammette di pensare all’infanticidio durante le coliche </a:t>
            </a:r>
            <a:r>
              <a:rPr lang="it-IT" sz="1900" i="1" dirty="0">
                <a:cs typeface="Arial" panose="020B0604020202020204" pitchFamily="34" charset="0"/>
              </a:rPr>
              <a:t>(</a:t>
            </a:r>
            <a:r>
              <a:rPr lang="it-IT" sz="1900" i="1" dirty="0" err="1">
                <a:cs typeface="Arial" panose="020B0604020202020204" pitchFamily="34" charset="0"/>
              </a:rPr>
              <a:t>Levistsky</a:t>
            </a:r>
            <a:r>
              <a:rPr lang="it-IT" sz="1900" i="1" dirty="0">
                <a:cs typeface="Arial" panose="020B0604020202020204" pitchFamily="34" charset="0"/>
              </a:rPr>
              <a:t> et al., 2000)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Aumento del rischio di incidenti stradali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Conseguenze sulla vita lavorativa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Tempo di sonno perso dai genitori per crescere un bambino: dalla nascita all’adolescenza : 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645</a:t>
            </a:r>
            <a:r>
              <a:rPr lang="it-IT" dirty="0"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ore di sonno perduto </a:t>
            </a:r>
            <a:r>
              <a:rPr lang="it-IT" sz="1900" i="1" dirty="0">
                <a:cs typeface="Arial" panose="020B0604020202020204" pitchFamily="34" charset="0"/>
              </a:rPr>
              <a:t>(Hagen et al., 2013)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4A9637-0C24-306F-3DFB-E7E8254D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9600" y="228600"/>
            <a:ext cx="33223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1FB4F-ED93-0D2E-FFD9-FEF58D93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71"/>
            <a:ext cx="10515600" cy="10212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PERSISTENZA DELL’INSONNIA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6E68F5-707B-278A-D573-293822C5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940135"/>
          </a:xfrm>
        </p:spPr>
        <p:txBody>
          <a:bodyPr>
            <a:noAutofit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008F00"/>
                </a:solidFill>
              </a:rPr>
              <a:t>15-30 % </a:t>
            </a:r>
            <a:r>
              <a:rPr lang="it-IT" dirty="0"/>
              <a:t>dei bambini in età prescolare ha difficoltà di addormentamento o risvegli notturni multipli e questi disturbi si verificano ancora nel </a:t>
            </a:r>
            <a:r>
              <a:rPr lang="it-IT" b="1" dirty="0">
                <a:solidFill>
                  <a:srgbClr val="008F00"/>
                </a:solidFill>
              </a:rPr>
              <a:t>11-15 %</a:t>
            </a:r>
            <a:r>
              <a:rPr lang="it-IT" dirty="0"/>
              <a:t> dei bambini in </a:t>
            </a:r>
            <a:r>
              <a:rPr lang="it-IT" b="1" dirty="0">
                <a:solidFill>
                  <a:srgbClr val="008F00"/>
                </a:solidFill>
              </a:rPr>
              <a:t>età scolare</a:t>
            </a:r>
          </a:p>
          <a:p>
            <a:r>
              <a:rPr lang="it-IT" b="1" dirty="0">
                <a:solidFill>
                  <a:srgbClr val="008F00"/>
                </a:solidFill>
              </a:rPr>
              <a:t>La persistenza </a:t>
            </a:r>
            <a:r>
              <a:rPr lang="it-IT" dirty="0"/>
              <a:t>dei sintomi di insonnia è del </a:t>
            </a:r>
            <a:r>
              <a:rPr lang="it-IT" b="1" dirty="0">
                <a:solidFill>
                  <a:srgbClr val="008F00"/>
                </a:solidFill>
              </a:rPr>
              <a:t>56 % </a:t>
            </a:r>
            <a:r>
              <a:rPr lang="it-IT" dirty="0"/>
              <a:t>con il solo </a:t>
            </a:r>
            <a:r>
              <a:rPr lang="it-IT" b="1" dirty="0">
                <a:solidFill>
                  <a:srgbClr val="008F00"/>
                </a:solidFill>
              </a:rPr>
              <a:t>30,3 % in completa remissione</a:t>
            </a:r>
            <a:r>
              <a:rPr lang="it-IT" dirty="0"/>
              <a:t>; sesso femminile, minoranza etnica,  basso status socio-economico, disturbi psichiatrici/comportamentali o neurologici, obesità, fumo e </a:t>
            </a:r>
            <a:r>
              <a:rPr lang="it-IT" dirty="0" err="1"/>
              <a:t>cronotipo</a:t>
            </a:r>
            <a:r>
              <a:rPr lang="it-IT" dirty="0"/>
              <a:t> serale sono associati a una maggiore persistenza dell’insonnia </a:t>
            </a:r>
            <a:r>
              <a:rPr lang="it-IT" sz="2000" i="1" dirty="0"/>
              <a:t>(Fernandez Mendoza et al, 2021)</a:t>
            </a:r>
          </a:p>
          <a:p>
            <a:r>
              <a:rPr lang="it-IT" dirty="0">
                <a:latin typeface="+mn-lt"/>
              </a:rPr>
              <a:t>Problemi di sonno nell’infanzia predicono </a:t>
            </a:r>
            <a:r>
              <a:rPr lang="it-IT" b="1" dirty="0">
                <a:solidFill>
                  <a:srgbClr val="008F00"/>
                </a:solidFill>
                <a:latin typeface="+mn-lt"/>
              </a:rPr>
              <a:t>comportamenti esternalizzanti, sintomi depressivi, ansia </a:t>
            </a:r>
            <a:r>
              <a:rPr lang="it-IT" dirty="0">
                <a:latin typeface="+mn-lt"/>
              </a:rPr>
              <a:t>e in generale una </a:t>
            </a:r>
            <a:r>
              <a:rPr lang="it-IT" b="1" dirty="0">
                <a:solidFill>
                  <a:srgbClr val="008F00"/>
                </a:solidFill>
                <a:latin typeface="+mn-lt"/>
              </a:rPr>
              <a:t>salute mentale più scarsa </a:t>
            </a:r>
            <a:r>
              <a:rPr lang="it-IT" dirty="0">
                <a:latin typeface="+mn-lt"/>
              </a:rPr>
              <a:t>in </a:t>
            </a:r>
            <a:r>
              <a:rPr lang="it-IT" b="1" dirty="0">
                <a:solidFill>
                  <a:srgbClr val="008F00"/>
                </a:solidFill>
                <a:latin typeface="+mn-lt"/>
              </a:rPr>
              <a:t>adolescenza</a:t>
            </a:r>
            <a:r>
              <a:rPr lang="it-IT" i="1" dirty="0">
                <a:latin typeface="+mn-lt"/>
              </a:rPr>
              <a:t> </a:t>
            </a:r>
            <a:r>
              <a:rPr lang="it-IT" sz="2000" i="1" dirty="0">
                <a:latin typeface="+mn-lt"/>
              </a:rPr>
              <a:t>(Shimizu et al, 2021)</a:t>
            </a:r>
            <a:br>
              <a:rPr lang="it-IT" sz="2000" b="1" dirty="0">
                <a:solidFill>
                  <a:srgbClr val="008F00"/>
                </a:solidFill>
                <a:latin typeface="+mn-lt"/>
              </a:rPr>
            </a:br>
            <a:br>
              <a:rPr lang="it-IT" dirty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0641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40340-25F9-E414-C55E-8EF960A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687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DURANTE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439A-BA59-E004-961D-FC004369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INFANZIA/PRESCOLARE</a:t>
            </a:r>
          </a:p>
          <a:p>
            <a:r>
              <a:rPr lang="it-IT" dirty="0"/>
              <a:t>Insonnia comportamentale (associazione/ </a:t>
            </a:r>
            <a:r>
              <a:rPr lang="it-IT" dirty="0" err="1"/>
              <a:t>limit</a:t>
            </a:r>
            <a:r>
              <a:rPr lang="it-IT" dirty="0"/>
              <a:t> setting)</a:t>
            </a:r>
          </a:p>
          <a:p>
            <a:r>
              <a:rPr lang="it-IT" dirty="0"/>
              <a:t>Coliche</a:t>
            </a:r>
          </a:p>
          <a:p>
            <a:r>
              <a:rPr lang="it-IT" dirty="0"/>
              <a:t>Allergia alimentare (allergia proteine latte vaccino)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SCOLARE</a:t>
            </a:r>
          </a:p>
          <a:p>
            <a:r>
              <a:rPr lang="it-IT" dirty="0"/>
              <a:t>Insonnia iniziale</a:t>
            </a:r>
          </a:p>
          <a:p>
            <a:r>
              <a:rPr lang="it-IT" dirty="0"/>
              <a:t>Paure all’addormentamento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ADOLESCENZA</a:t>
            </a:r>
          </a:p>
          <a:p>
            <a:r>
              <a:rPr lang="it-IT" dirty="0"/>
              <a:t>Cattiva igiene del sonno/Sindrome da fase di sonno ritardata</a:t>
            </a:r>
          </a:p>
          <a:p>
            <a:r>
              <a:rPr lang="it-IT" dirty="0"/>
              <a:t>Insonnia da abuso di sostanze</a:t>
            </a:r>
          </a:p>
          <a:p>
            <a:r>
              <a:rPr lang="it-IT" dirty="0"/>
              <a:t>Insonnia ambientale (tecnologia…)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INDIPENDENTE DALL’ETA’</a:t>
            </a:r>
          </a:p>
          <a:p>
            <a:r>
              <a:rPr lang="it-IT" dirty="0"/>
              <a:t>Associata con disturbi medici, neurologici o psichiatrici</a:t>
            </a:r>
          </a:p>
        </p:txBody>
      </p:sp>
    </p:spTree>
    <p:extLst>
      <p:ext uri="{BB962C8B-B14F-4D97-AF65-F5344CB8AC3E}">
        <p14:creationId xmlns:p14="http://schemas.microsoft.com/office/powerpoint/2010/main" val="34298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40340-25F9-E414-C55E-8EF960A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687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DURANTE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439A-BA59-E004-961D-FC004369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INFANZIA/PRESCOLARE</a:t>
            </a:r>
          </a:p>
          <a:p>
            <a:r>
              <a:rPr lang="it-IT" dirty="0"/>
              <a:t>Insonnia comportamentale (associazione/ </a:t>
            </a:r>
            <a:r>
              <a:rPr lang="it-IT" dirty="0" err="1"/>
              <a:t>limit</a:t>
            </a:r>
            <a:r>
              <a:rPr lang="it-IT" dirty="0"/>
              <a:t> setting)</a:t>
            </a:r>
          </a:p>
          <a:p>
            <a:r>
              <a:rPr lang="it-IT" dirty="0"/>
              <a:t>Coliche</a:t>
            </a:r>
          </a:p>
          <a:p>
            <a:r>
              <a:rPr lang="it-IT" dirty="0"/>
              <a:t>Allergia alimentare (allergia proteine latte vaccino)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SCOLARE</a:t>
            </a:r>
          </a:p>
          <a:p>
            <a:r>
              <a:rPr lang="it-IT" dirty="0"/>
              <a:t>Insonnia iniziale</a:t>
            </a:r>
          </a:p>
          <a:p>
            <a:r>
              <a:rPr lang="it-IT" dirty="0"/>
              <a:t>Paure all’addormentamento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ADOLESCENZA</a:t>
            </a:r>
          </a:p>
          <a:p>
            <a:r>
              <a:rPr lang="it-IT" dirty="0"/>
              <a:t>Cattiva igiene del sonno/Sindrome da fase di sonno ritardata</a:t>
            </a:r>
          </a:p>
          <a:p>
            <a:r>
              <a:rPr lang="it-IT" dirty="0"/>
              <a:t>Insonnia da abuso di sostanze</a:t>
            </a:r>
          </a:p>
          <a:p>
            <a:r>
              <a:rPr lang="it-IT" dirty="0"/>
              <a:t>Insonnia ambientale (tecnologia…)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INDIPENDENTE DALL’ETA’</a:t>
            </a:r>
          </a:p>
          <a:p>
            <a:r>
              <a:rPr lang="it-IT" dirty="0"/>
              <a:t>Associata con disturbi medici, neurologici o psichiatrici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359F9E-DFEA-6375-F839-052F84D1D44C}"/>
              </a:ext>
            </a:extLst>
          </p:cNvPr>
          <p:cNvSpPr txBox="1"/>
          <p:nvPr/>
        </p:nvSpPr>
        <p:spPr>
          <a:xfrm>
            <a:off x="838200" y="1175657"/>
            <a:ext cx="6999514" cy="16031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C8DEF4-A3E0-86A6-4628-69C836B8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7715" y="1175657"/>
            <a:ext cx="4354286" cy="30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11CB3-8D5F-5986-582D-FF8721A6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7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INSONNIA COMPORTAMENTALE </a:t>
            </a:r>
            <a:r>
              <a:rPr lang="it-IT" sz="44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(ICDS-3)</a:t>
            </a:r>
            <a:endParaRPr lang="it-IT" b="1" dirty="0">
              <a:solidFill>
                <a:srgbClr val="008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C6D1D-319A-1898-B065-06A4C17C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538"/>
            <a:ext cx="10515600" cy="5272644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cs typeface="Arial" panose="020B0604020202020204" pitchFamily="34" charset="0"/>
              </a:rPr>
              <a:t>Eziologia ascrivibile</a:t>
            </a:r>
            <a:r>
              <a:rPr lang="it-IT" b="1" dirty="0">
                <a:cs typeface="Arial" panose="020B0604020202020204" pitchFamily="34" charset="0"/>
              </a:rPr>
              <a:t> </a:t>
            </a:r>
            <a:r>
              <a:rPr lang="it-IT" dirty="0">
                <a:cs typeface="Arial" panose="020B0604020202020204" pitchFamily="34" charset="0"/>
              </a:rPr>
              <a:t>a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comportamenti errati appresi dal bambino</a:t>
            </a:r>
            <a:endParaRPr lang="it-IT" dirty="0">
              <a:solidFill>
                <a:srgbClr val="008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008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cs typeface="Arial" panose="020B0604020202020204" pitchFamily="34" charset="0"/>
              </a:rPr>
              <a:t>3 Sottotipi:</a:t>
            </a:r>
          </a:p>
          <a:p>
            <a:r>
              <a:rPr lang="it-IT" b="1" dirty="0" err="1">
                <a:solidFill>
                  <a:srgbClr val="008F00"/>
                </a:solidFill>
                <a:cs typeface="Arial" panose="020B0604020202020204" pitchFamily="34" charset="0"/>
              </a:rPr>
              <a:t>Sleep-Onset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 Association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 i bambini che si rifiutano di dormire </a:t>
            </a:r>
            <a:r>
              <a:rPr lang="it-IT" dirty="0" err="1">
                <a:cs typeface="Arial" panose="020B0604020202020204" pitchFamily="34" charset="0"/>
              </a:rPr>
              <a:t>perchè</a:t>
            </a:r>
            <a:r>
              <a:rPr lang="it-IT" dirty="0">
                <a:cs typeface="Arial" panose="020B0604020202020204" pitchFamily="34" charset="0"/>
              </a:rPr>
              <a:t> necessitano di uno specifico oggetto o persona per addormentarsi o riaddormentarsi. Più frequente nei bambini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più piccoli </a:t>
            </a:r>
            <a:r>
              <a:rPr lang="it-IT" dirty="0">
                <a:cs typeface="Arial" panose="020B0604020202020204" pitchFamily="34" charset="0"/>
              </a:rPr>
              <a:t>e caratterizzata da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risvegli multipli</a:t>
            </a:r>
            <a:r>
              <a:rPr lang="it-IT" dirty="0">
                <a:cs typeface="Arial" panose="020B0604020202020204" pitchFamily="34" charset="0"/>
              </a:rPr>
              <a:t>.</a:t>
            </a:r>
          </a:p>
          <a:p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Limit-Setting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quando i genitori perdono il controllo sul comportamento dei bambini all’addormentamento o nei risvegli notturni. Più frequente nei bambini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più grandi</a:t>
            </a:r>
            <a:r>
              <a:rPr lang="it-IT" dirty="0">
                <a:cs typeface="Arial" panose="020B0604020202020204" pitchFamily="34" charset="0"/>
              </a:rPr>
              <a:t>.</a:t>
            </a:r>
          </a:p>
          <a:p>
            <a:r>
              <a:rPr lang="it-IT" b="1" dirty="0" err="1">
                <a:solidFill>
                  <a:srgbClr val="008F00"/>
                </a:solidFill>
                <a:cs typeface="Arial" panose="020B0604020202020204" pitchFamily="34" charset="0"/>
              </a:rPr>
              <a:t>Combined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sintomi misti dei due sottotipi precedenti.</a:t>
            </a:r>
          </a:p>
          <a:p>
            <a:pPr marL="0" indent="0">
              <a:buNone/>
            </a:pPr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Terapia cognitivo-comportamentale</a:t>
            </a:r>
          </a:p>
          <a:p>
            <a:endParaRPr lang="it-IT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3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C6AFF-4297-CDB9-DA85-F25ACE3A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93280" cy="1325563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NEL PRIMO ANNO DI VITA:</a:t>
            </a:r>
            <a:br>
              <a:rPr lang="it-IT" sz="32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ECCESSIVA INGESTIONE NOTTURNA DI FLUIDI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D2E098-28A7-4E24-8244-C4696E6E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51"/>
            <a:ext cx="10515600" cy="445452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Risvegli multipli (&gt;3) tutte le notti con ingestione di almeno 350 ml di liquidi (anche &gt; 1000 ml) con incapacità a riaddormentarsi senza bere o mangiare</a:t>
            </a:r>
          </a:p>
          <a:p>
            <a:r>
              <a:rPr lang="it-IT" dirty="0"/>
              <a:t>L’inizio del sonno e-o il </a:t>
            </a:r>
            <a:r>
              <a:rPr lang="it-IT" dirty="0" err="1"/>
              <a:t>riaddormentamento</a:t>
            </a:r>
            <a:r>
              <a:rPr lang="it-IT" dirty="0"/>
              <a:t> sono normali solo dopo l’ingestione di liquidi o cibo</a:t>
            </a:r>
          </a:p>
          <a:p>
            <a:r>
              <a:rPr lang="it-IT" dirty="0"/>
              <a:t>I risvegli notturni sono legati a un </a:t>
            </a:r>
            <a:r>
              <a:rPr lang="it-IT" b="1" dirty="0">
                <a:solidFill>
                  <a:srgbClr val="008F00"/>
                </a:solidFill>
              </a:rPr>
              <a:t>condizionamento </a:t>
            </a:r>
            <a:r>
              <a:rPr lang="it-IT" dirty="0"/>
              <a:t>(addormentamento attraverso l’alimentazione, risvegli per abitudine a bere), ad un apprendimento di un ritmo alimentare polifasico o a eccessiva distensione vescicale</a:t>
            </a:r>
          </a:p>
          <a:p>
            <a:r>
              <a:rPr lang="it-IT" dirty="0"/>
              <a:t>Terapia: </a:t>
            </a:r>
            <a:r>
              <a:rPr lang="it-IT" b="1" dirty="0">
                <a:solidFill>
                  <a:srgbClr val="008F00"/>
                </a:solidFill>
              </a:rPr>
              <a:t>rimuovere gradualmente l’associazione alimentazione/sonno 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164DB1-0DBA-CA4C-0814-A3A6EAC0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1480" y="152399"/>
            <a:ext cx="3596640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F446E-86B5-2125-882A-8BB5677F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80009"/>
            <a:ext cx="6705600" cy="1077315"/>
          </a:xfrm>
        </p:spPr>
        <p:txBody>
          <a:bodyPr/>
          <a:lstStyle/>
          <a:p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COLICHE DEI PRIMI 3 MESI</a:t>
            </a:r>
            <a:endParaRPr lang="it-IT" dirty="0">
              <a:solidFill>
                <a:srgbClr val="008F00"/>
              </a:solidFill>
              <a:latin typeface="+mn-lt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E7D2EEF-8D8C-35F8-37F6-E9B0A099F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2346960"/>
            <a:ext cx="3709988" cy="335258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4DFE15-335C-56A3-401C-55E1FC8D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4813" y="2346960"/>
            <a:ext cx="7672387" cy="37421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Serotonina  (5HT) e Melatonina (MLT) hanno effetti </a:t>
            </a:r>
            <a:r>
              <a:rPr lang="it-IT" b="1" dirty="0">
                <a:solidFill>
                  <a:srgbClr val="008F00"/>
                </a:solidFill>
              </a:rPr>
              <a:t>opposti sulla muscolatura liscia intestinale</a:t>
            </a:r>
            <a:r>
              <a:rPr lang="it-IT" dirty="0"/>
              <a:t>:</a:t>
            </a:r>
          </a:p>
          <a:p>
            <a:pPr>
              <a:lnSpc>
                <a:spcPct val="150000"/>
              </a:lnSpc>
            </a:pPr>
            <a:r>
              <a:rPr lang="it-IT" dirty="0"/>
              <a:t>la </a:t>
            </a:r>
            <a:r>
              <a:rPr lang="it-IT" b="1" dirty="0">
                <a:solidFill>
                  <a:srgbClr val="008F00"/>
                </a:solidFill>
              </a:rPr>
              <a:t>serotonina </a:t>
            </a:r>
            <a:r>
              <a:rPr lang="it-IT" dirty="0"/>
              <a:t>causa </a:t>
            </a:r>
            <a:r>
              <a:rPr lang="it-IT" b="1" dirty="0">
                <a:solidFill>
                  <a:srgbClr val="008F00"/>
                </a:solidFill>
              </a:rPr>
              <a:t>contrazione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la </a:t>
            </a:r>
            <a:r>
              <a:rPr lang="it-IT" b="1" dirty="0">
                <a:solidFill>
                  <a:srgbClr val="008F00"/>
                </a:solidFill>
              </a:rPr>
              <a:t>melatonina rilassamento </a:t>
            </a:r>
            <a:r>
              <a:rPr lang="it-IT" sz="2000" i="1" dirty="0"/>
              <a:t>(</a:t>
            </a:r>
            <a:r>
              <a:rPr lang="it-IT" sz="2000" i="1" dirty="0" err="1"/>
              <a:t>Weissbluth</a:t>
            </a:r>
            <a:r>
              <a:rPr lang="it-IT" sz="2000" i="1" dirty="0"/>
              <a:t> et al, 1992)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C7858A-A741-1CD7-A73B-1845BA1D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78064" y="160513"/>
            <a:ext cx="4067175" cy="20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B263D-DC2F-78D3-C614-E1158ACC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8155"/>
          </a:xfrm>
        </p:spPr>
        <p:txBody>
          <a:bodyPr/>
          <a:lstStyle/>
          <a:p>
            <a:r>
              <a:rPr lang="it-IT" b="1" dirty="0">
                <a:solidFill>
                  <a:srgbClr val="008F00"/>
                </a:solidFill>
                <a:latin typeface="+mn-lt"/>
              </a:rPr>
              <a:t>COLICHE : SEROTONINA VS MELATONINA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C11C75-6C9E-AA8A-FA2B-2E92B342D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036"/>
            <a:ext cx="5181600" cy="484692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Le concentrazioni di </a:t>
            </a:r>
            <a:r>
              <a:rPr lang="it-IT" b="1" dirty="0">
                <a:solidFill>
                  <a:srgbClr val="008F00"/>
                </a:solidFill>
              </a:rPr>
              <a:t>serotonina (5HT)</a:t>
            </a:r>
            <a:r>
              <a:rPr lang="it-IT" dirty="0"/>
              <a:t> sono </a:t>
            </a:r>
            <a:r>
              <a:rPr lang="it-IT" b="1" dirty="0">
                <a:solidFill>
                  <a:srgbClr val="008F00"/>
                </a:solidFill>
              </a:rPr>
              <a:t>alte</a:t>
            </a:r>
            <a:r>
              <a:rPr lang="it-IT" dirty="0"/>
              <a:t> </a:t>
            </a:r>
            <a:r>
              <a:rPr lang="it-IT" b="1" dirty="0">
                <a:solidFill>
                  <a:srgbClr val="008F00"/>
                </a:solidFill>
              </a:rPr>
              <a:t>nei primi 3 mesi di vita</a:t>
            </a:r>
            <a:r>
              <a:rPr lang="it-IT" dirty="0"/>
              <a:t> e i picchi circadiani si verificano la sera. </a:t>
            </a:r>
          </a:p>
          <a:p>
            <a:r>
              <a:rPr lang="it-IT" dirty="0"/>
              <a:t>Dopo i 3 mesi diminuiscono, ma continuano a mostrare periodicità circadiana con livelli elevati di notte.</a:t>
            </a:r>
          </a:p>
          <a:p>
            <a:r>
              <a:rPr lang="it-IT" dirty="0"/>
              <a:t>L’ effetto della 5HT di </a:t>
            </a:r>
            <a:r>
              <a:rPr lang="it-IT" b="1" dirty="0">
                <a:solidFill>
                  <a:srgbClr val="008F00"/>
                </a:solidFill>
              </a:rPr>
              <a:t>contrazione</a:t>
            </a:r>
            <a:r>
              <a:rPr lang="it-IT" dirty="0"/>
              <a:t> della muscolatura liscia intestinale ha lo scopo probabilmente di favorire l’eliminazione fecale nei primi giorni dopo la nascita.</a:t>
            </a:r>
          </a:p>
          <a:p>
            <a:r>
              <a:rPr lang="it-IT" dirty="0"/>
              <a:t>In alcuni bambini, le concentrazioni circolanti di 5HT e la sensibilità della muscolatura liscia intestinale alla 5HT possono portare a </a:t>
            </a:r>
            <a:r>
              <a:rPr lang="it-IT" b="1" dirty="0">
                <a:solidFill>
                  <a:srgbClr val="008F00"/>
                </a:solidFill>
              </a:rPr>
              <a:t>crampi dolorosi gastrointestinali la sera quando le concentrazioni di serotonina sono al massimo.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27A18E-1DAE-C954-C088-0BACB3F5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0036"/>
            <a:ext cx="5181600" cy="4846927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008F00"/>
                </a:solidFill>
              </a:rPr>
              <a:t>Durante i primi 3 mesi </a:t>
            </a:r>
            <a:r>
              <a:rPr lang="it-IT" dirty="0"/>
              <a:t>le concentrazioni circolanti di </a:t>
            </a:r>
            <a:r>
              <a:rPr lang="it-IT" b="1" dirty="0">
                <a:solidFill>
                  <a:srgbClr val="008F00"/>
                </a:solidFill>
              </a:rPr>
              <a:t>melatonina </a:t>
            </a:r>
            <a:r>
              <a:rPr lang="it-IT" dirty="0"/>
              <a:t>sono estremamente </a:t>
            </a:r>
            <a:r>
              <a:rPr lang="it-IT" b="1" dirty="0">
                <a:solidFill>
                  <a:srgbClr val="008F00"/>
                </a:solidFill>
              </a:rPr>
              <a:t>basse</a:t>
            </a:r>
            <a:r>
              <a:rPr lang="it-IT" dirty="0"/>
              <a:t>, tranne nei primi giorni dopo la nascita.</a:t>
            </a:r>
          </a:p>
          <a:p>
            <a:r>
              <a:rPr lang="it-IT" b="1" dirty="0">
                <a:solidFill>
                  <a:srgbClr val="008F00"/>
                </a:solidFill>
              </a:rPr>
              <a:t>Dopo 3 mesi </a:t>
            </a:r>
            <a:r>
              <a:rPr lang="it-IT" dirty="0"/>
              <a:t>le concentrazioni di MLT </a:t>
            </a:r>
            <a:r>
              <a:rPr lang="it-IT" b="1" dirty="0">
                <a:solidFill>
                  <a:srgbClr val="008F00"/>
                </a:solidFill>
              </a:rPr>
              <a:t>aumentano</a:t>
            </a:r>
            <a:r>
              <a:rPr lang="it-IT" dirty="0"/>
              <a:t> e la MLT </a:t>
            </a:r>
            <a:r>
              <a:rPr lang="it-IT" b="1" dirty="0">
                <a:solidFill>
                  <a:srgbClr val="008F00"/>
                </a:solidFill>
              </a:rPr>
              <a:t>mostra ritmicità diurna con livelli elevati di notte.</a:t>
            </a:r>
          </a:p>
          <a:p>
            <a:r>
              <a:rPr lang="it-IT" dirty="0"/>
              <a:t>La MLT </a:t>
            </a:r>
            <a:r>
              <a:rPr lang="it-IT" b="1" dirty="0">
                <a:solidFill>
                  <a:srgbClr val="008F00"/>
                </a:solidFill>
              </a:rPr>
              <a:t>rilassa</a:t>
            </a:r>
            <a:r>
              <a:rPr lang="it-IT" dirty="0"/>
              <a:t> la muscolatura liscia intestinale direttamente o inibendo l’effetto di contrazione della 5HT.</a:t>
            </a:r>
          </a:p>
          <a:p>
            <a:r>
              <a:rPr lang="it-IT" dirty="0"/>
              <a:t>Il sistema di </a:t>
            </a:r>
            <a:r>
              <a:rPr lang="it-IT" b="1" dirty="0" err="1">
                <a:solidFill>
                  <a:srgbClr val="008F00"/>
                </a:solidFill>
              </a:rPr>
              <a:t>controbilanciamento</a:t>
            </a:r>
            <a:r>
              <a:rPr lang="it-IT" b="1" dirty="0">
                <a:solidFill>
                  <a:srgbClr val="008F00"/>
                </a:solidFill>
              </a:rPr>
              <a:t> </a:t>
            </a:r>
            <a:r>
              <a:rPr lang="it-IT" dirty="0"/>
              <a:t>della serotonina- melatonina che coinvolge la muscolatura liscia intestinale richiede circa 3 mesi per svilupparsi.</a:t>
            </a:r>
          </a:p>
          <a:p>
            <a:r>
              <a:rPr lang="it-IT" b="1" dirty="0">
                <a:solidFill>
                  <a:srgbClr val="008F00"/>
                </a:solidFill>
              </a:rPr>
              <a:t>L’elevata concentrazione notturna di melatonina antagonizza l’effetto di contrazione della serotonina</a:t>
            </a:r>
            <a:r>
              <a:rPr lang="it-IT" dirty="0"/>
              <a:t>, causando la scomparsa delle coliche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8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45BFE-76FB-BCEC-D6F7-BE6CBC2A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ALLERGIA  ALIMENTARE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F52F4D-F31C-78A6-8917-32B9A94D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8F00"/>
                </a:solidFill>
              </a:rPr>
              <a:t>Difficoltà di addormentamento </a:t>
            </a:r>
          </a:p>
          <a:p>
            <a:r>
              <a:rPr lang="it-IT" b="1" dirty="0">
                <a:solidFill>
                  <a:srgbClr val="008F00"/>
                </a:solidFill>
              </a:rPr>
              <a:t>Risvegli notturni multipli</a:t>
            </a:r>
          </a:p>
          <a:p>
            <a:r>
              <a:rPr lang="it-IT" b="1" dirty="0">
                <a:solidFill>
                  <a:srgbClr val="008F00"/>
                </a:solidFill>
              </a:rPr>
              <a:t>Sonnolenza diurna</a:t>
            </a:r>
          </a:p>
          <a:p>
            <a:endParaRPr lang="it-IT" b="1" dirty="0">
              <a:solidFill>
                <a:srgbClr val="008F00"/>
              </a:solidFill>
            </a:endParaRPr>
          </a:p>
          <a:p>
            <a:r>
              <a:rPr lang="it-IT" dirty="0"/>
              <a:t>Familiarità per patologie allergiche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Normalizzazione dopo l’eliminazione dell’ allergene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2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CDD7E-7E65-0DE3-816F-87FCA76D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5532120" cy="807521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INSONNIA e GENETICA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AED917-669B-DDB5-C0BF-92429E20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15092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sz="2400" dirty="0">
                <a:cs typeface="Arial" panose="020B0604020202020204" pitchFamily="34" charset="0"/>
              </a:rPr>
              <a:t>L’attuale classificazione ICSD-3 descrive 3 sottotipi di insonnia </a:t>
            </a:r>
            <a:r>
              <a:rPr lang="it-IT" sz="2400" b="1" dirty="0">
                <a:solidFill>
                  <a:srgbClr val="008F00"/>
                </a:solidFill>
                <a:cs typeface="Arial" panose="020B0604020202020204" pitchFamily="34" charset="0"/>
              </a:rPr>
              <a:t>comportamentale</a:t>
            </a:r>
            <a:r>
              <a:rPr lang="it-IT" sz="2400" dirty="0">
                <a:cs typeface="Arial" panose="020B0604020202020204" pitchFamily="34" charset="0"/>
              </a:rPr>
              <a:t> e promuove un </a:t>
            </a:r>
            <a:r>
              <a:rPr lang="it-IT" sz="2400" b="1" dirty="0">
                <a:solidFill>
                  <a:srgbClr val="008F00"/>
                </a:solidFill>
                <a:cs typeface="Arial" panose="020B0604020202020204" pitchFamily="34" charset="0"/>
              </a:rPr>
              <a:t>approccio generico alla terapia </a:t>
            </a:r>
            <a:r>
              <a:rPr lang="it-IT" sz="2400" dirty="0">
                <a:cs typeface="Arial" panose="020B0604020202020204" pitchFamily="34" charset="0"/>
              </a:rPr>
              <a:t>dell’insonnia che non riesce a beneficiare alcuni sottogruppi di insonnia </a:t>
            </a:r>
          </a:p>
          <a:p>
            <a:pPr>
              <a:lnSpc>
                <a:spcPct val="170000"/>
              </a:lnSpc>
            </a:pPr>
            <a:r>
              <a:rPr lang="it-IT" sz="2400" dirty="0">
                <a:cs typeface="Arial" panose="020B0604020202020204" pitchFamily="34" charset="0"/>
              </a:rPr>
              <a:t>L’insonnia è correlata a </a:t>
            </a:r>
            <a:r>
              <a:rPr lang="it-IT" sz="2400" b="1" dirty="0">
                <a:solidFill>
                  <a:srgbClr val="008F00"/>
                </a:solidFill>
                <a:cs typeface="Arial" panose="020B0604020202020204" pitchFamily="34" charset="0"/>
              </a:rPr>
              <a:t>genotipi specifici </a:t>
            </a:r>
            <a:r>
              <a:rPr lang="it-IT" sz="2400" dirty="0">
                <a:cs typeface="Arial" panose="020B0604020202020204" pitchFamily="34" charset="0"/>
              </a:rPr>
              <a:t>che agiscono fin dalla prima infanzia </a:t>
            </a:r>
            <a:r>
              <a:rPr lang="it-IT" sz="1800" i="1" dirty="0">
                <a:cs typeface="Arial" panose="020B0604020202020204" pitchFamily="34" charset="0"/>
              </a:rPr>
              <a:t>(Armstrong, 2014)</a:t>
            </a:r>
          </a:p>
          <a:p>
            <a:pPr>
              <a:lnSpc>
                <a:spcPct val="170000"/>
              </a:lnSpc>
            </a:pPr>
            <a:r>
              <a:rPr lang="it-IT" sz="2400" b="1" dirty="0">
                <a:solidFill>
                  <a:srgbClr val="008F00"/>
                </a:solidFill>
                <a:cs typeface="Arial" panose="020B0604020202020204" pitchFamily="34" charset="0"/>
              </a:rPr>
              <a:t>L’ereditarietà</a:t>
            </a:r>
            <a:r>
              <a:rPr lang="it-IT" sz="2400" dirty="0">
                <a:cs typeface="Arial" panose="020B0604020202020204" pitchFamily="34" charset="0"/>
              </a:rPr>
              <a:t> contribuisce per il 30,8% alla durata del sonno notturno; 36,3% del sonno diurno; 35,3 % sui risvegli notturni </a:t>
            </a:r>
            <a:r>
              <a:rPr lang="it-IT" sz="1800" i="1" dirty="0">
                <a:cs typeface="Arial" panose="020B0604020202020204" pitchFamily="34" charset="0"/>
              </a:rPr>
              <a:t>(</a:t>
            </a:r>
            <a:r>
              <a:rPr lang="it-IT" sz="1800" i="1" dirty="0" err="1">
                <a:cs typeface="Arial" panose="020B0604020202020204" pitchFamily="34" charset="0"/>
              </a:rPr>
              <a:t>Brescianini</a:t>
            </a:r>
            <a:r>
              <a:rPr lang="it-IT" sz="1800" i="1" dirty="0">
                <a:cs typeface="Arial" panose="020B0604020202020204" pitchFamily="34" charset="0"/>
              </a:rPr>
              <a:t>, 2011) </a:t>
            </a:r>
            <a:r>
              <a:rPr lang="it-IT" sz="2400" dirty="0">
                <a:cs typeface="Arial" panose="020B0604020202020204" pitchFamily="34" charset="0"/>
              </a:rPr>
              <a:t>e 71% sulla durata del sonno breve e persistente  </a:t>
            </a:r>
            <a:r>
              <a:rPr lang="it-IT" sz="1800" i="1" dirty="0">
                <a:cs typeface="Arial" panose="020B0604020202020204" pitchFamily="34" charset="0"/>
              </a:rPr>
              <a:t>(</a:t>
            </a:r>
            <a:r>
              <a:rPr lang="it-IT" sz="1800" i="1" dirty="0" err="1">
                <a:cs typeface="Arial" panose="020B0604020202020204" pitchFamily="34" charset="0"/>
              </a:rPr>
              <a:t>Touchette</a:t>
            </a:r>
            <a:r>
              <a:rPr lang="it-IT" sz="1800" i="1" dirty="0">
                <a:cs typeface="Arial" panose="020B0604020202020204" pitchFamily="34" charset="0"/>
              </a:rPr>
              <a:t>, 2013)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9AA1F2-03EE-E9EA-A3B9-B70E2794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5160" y="106878"/>
            <a:ext cx="4358640" cy="14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812B0-3C6F-3ADB-9C76-A8BF16CE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6599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DISORDINE CRONICO DI INSONNIA ICSD-3, 2014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0DF811-2E93-7DA9-0604-07916676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039"/>
            <a:ext cx="10515600" cy="53082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A.  Paziente, genitore o caregiver riporta:</a:t>
            </a:r>
          </a:p>
          <a:p>
            <a:r>
              <a:rPr lang="it-IT" dirty="0"/>
              <a:t>Difficoltà a iniziare e mantenere il sonno</a:t>
            </a:r>
          </a:p>
          <a:p>
            <a:r>
              <a:rPr lang="it-IT" dirty="0"/>
              <a:t>Risveglio mattutino precoce</a:t>
            </a:r>
          </a:p>
          <a:p>
            <a:r>
              <a:rPr lang="it-IT" dirty="0"/>
              <a:t>Resistenza ad andare a letto e addormentarsi senza l’intervento del genitore o caregiver</a:t>
            </a:r>
          </a:p>
          <a:p>
            <a:pPr marL="514350" indent="-514350">
              <a:buAutoNum type="alphaUcPeriod" startAt="2"/>
            </a:pPr>
            <a:r>
              <a:rPr lang="it-IT" dirty="0"/>
              <a:t>Funzionamento diurno alterato</a:t>
            </a:r>
          </a:p>
          <a:p>
            <a:pPr marL="514350" indent="-514350">
              <a:buAutoNum type="alphaUcPeriod" startAt="2"/>
            </a:pPr>
            <a:r>
              <a:rPr lang="it-IT" dirty="0"/>
              <a:t>Non può essere spiegato esclusivamente da inadeguate opportunità e circostanze </a:t>
            </a:r>
          </a:p>
          <a:p>
            <a:pPr marL="514350" indent="-514350">
              <a:buAutoNum type="alphaUcPeriod" startAt="2"/>
            </a:pPr>
            <a:r>
              <a:rPr lang="it-IT" dirty="0"/>
              <a:t>Per almeno 3 mesi</a:t>
            </a:r>
          </a:p>
          <a:p>
            <a:pPr marL="514350" indent="-514350">
              <a:buAutoNum type="alphaUcPeriod" startAt="2"/>
            </a:pPr>
            <a:r>
              <a:rPr lang="it-IT" dirty="0"/>
              <a:t>3 volte /settimana </a:t>
            </a:r>
          </a:p>
          <a:p>
            <a:pPr marL="514350" indent="-514350">
              <a:buAutoNum type="alphaUcPeriod" startAt="2"/>
            </a:pPr>
            <a:r>
              <a:rPr lang="it-IT" dirty="0"/>
              <a:t>Non meglio spiegato da altro disturbo sonno-veglia o da un’altra condizione medica o mentale coesistente</a:t>
            </a:r>
          </a:p>
          <a:p>
            <a:pPr marL="514350" indent="-514350">
              <a:buAutoNum type="alphaUcPeriod" startAt="2"/>
            </a:pPr>
            <a:endParaRPr lang="it-IT" dirty="0"/>
          </a:p>
          <a:p>
            <a:pPr marL="514350" indent="-514350">
              <a:buAutoNum type="alphaUcPeriod" startAt="2"/>
            </a:pPr>
            <a:endParaRPr lang="it-IT" dirty="0"/>
          </a:p>
          <a:p>
            <a:pPr marL="514350" indent="-514350">
              <a:buAutoNum type="alphaUcPeriod" startAt="2"/>
            </a:pP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F689513-1C8C-644E-F594-8A664E59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3400" y="777241"/>
            <a:ext cx="35356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1"/>
          <p:cNvSpPr txBox="1">
            <a:spLocks noGrp="1"/>
          </p:cNvSpPr>
          <p:nvPr>
            <p:ph type="title"/>
          </p:nvPr>
        </p:nvSpPr>
        <p:spPr>
          <a:xfrm>
            <a:off x="1" y="172192"/>
            <a:ext cx="8458200" cy="18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ctr">
              <a:spcBef>
                <a:spcPts val="1000"/>
              </a:spcBef>
              <a:defRPr sz="3200" b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l"/>
            <a:r>
              <a:rPr sz="3600" dirty="0">
                <a:solidFill>
                  <a:srgbClr val="008F00"/>
                </a:solidFill>
              </a:rPr>
              <a:t>PREDISPOSIZIONE GENETICA ALL’INSONNIA</a:t>
            </a:r>
          </a:p>
        </p:txBody>
      </p:sp>
      <p:sp>
        <p:nvSpPr>
          <p:cNvPr id="111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24840" y="2316480"/>
            <a:ext cx="10728960" cy="4369328"/>
          </a:xfrm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b="1" dirty="0" err="1">
                <a:solidFill>
                  <a:srgbClr val="008F00"/>
                </a:solidFill>
              </a:rPr>
              <a:t>storia</a:t>
            </a:r>
            <a:r>
              <a:rPr b="1" dirty="0">
                <a:solidFill>
                  <a:srgbClr val="008F00"/>
                </a:solidFill>
              </a:rPr>
              <a:t> </a:t>
            </a:r>
            <a:r>
              <a:rPr b="1" dirty="0" err="1">
                <a:solidFill>
                  <a:srgbClr val="008F00"/>
                </a:solidFill>
              </a:rPr>
              <a:t>familiare</a:t>
            </a:r>
            <a:r>
              <a:rPr b="1" dirty="0">
                <a:solidFill>
                  <a:srgbClr val="008F00"/>
                </a:solidFill>
              </a:rPr>
              <a:t>  è il secondo pi</a:t>
            </a:r>
            <a:r>
              <a:rPr lang="it-IT" b="1" dirty="0">
                <a:solidFill>
                  <a:srgbClr val="008F00"/>
                </a:solidFill>
              </a:rPr>
              <a:t>ù</a:t>
            </a:r>
            <a:r>
              <a:rPr b="1" dirty="0">
                <a:solidFill>
                  <a:srgbClr val="008F00"/>
                </a:solidFill>
              </a:rPr>
              <a:t> forte </a:t>
            </a:r>
            <a:r>
              <a:rPr b="1" dirty="0" err="1">
                <a:solidFill>
                  <a:srgbClr val="008F00"/>
                </a:solidFill>
              </a:rPr>
              <a:t>fattore</a:t>
            </a:r>
            <a:r>
              <a:rPr b="1" dirty="0">
                <a:solidFill>
                  <a:srgbClr val="008F00"/>
                </a:solidFill>
              </a:rPr>
              <a:t> </a:t>
            </a:r>
            <a:r>
              <a:rPr b="1" dirty="0" err="1">
                <a:solidFill>
                  <a:srgbClr val="008F00"/>
                </a:solidFill>
              </a:rPr>
              <a:t>predittivo</a:t>
            </a:r>
            <a:r>
              <a:rPr b="1" dirty="0">
                <a:solidFill>
                  <a:srgbClr val="008F00"/>
                </a:solidFill>
              </a:rPr>
              <a:t> </a:t>
            </a:r>
            <a:r>
              <a:rPr dirty="0"/>
              <a:t>nell’ </a:t>
            </a:r>
            <a:r>
              <a:rPr dirty="0" err="1"/>
              <a:t>insonnia</a:t>
            </a:r>
            <a:r>
              <a:rPr dirty="0"/>
              <a:t> </a:t>
            </a:r>
            <a:r>
              <a:rPr dirty="0" err="1"/>
              <a:t>pediatrica</a:t>
            </a:r>
            <a:r>
              <a:rPr dirty="0"/>
              <a:t> </a:t>
            </a:r>
            <a:r>
              <a:rPr sz="2000" i="1" dirty="0"/>
              <a:t>(LeBlanc, 2009)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dirty="0">
                <a:cs typeface="Arial" panose="020B0604020202020204" pitchFamily="34" charset="0"/>
              </a:rPr>
              <a:t>e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l’ereditarietà</a:t>
            </a:r>
            <a:r>
              <a:rPr lang="it-IT" dirty="0">
                <a:cs typeface="Arial" panose="020B0604020202020204" pitchFamily="34" charset="0"/>
              </a:rPr>
              <a:t> dell’insonnia è tra il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42%  </a:t>
            </a:r>
            <a:r>
              <a:rPr lang="it-IT" dirty="0">
                <a:cs typeface="Arial" panose="020B0604020202020204" pitchFamily="34" charset="0"/>
              </a:rPr>
              <a:t>e il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57%</a:t>
            </a:r>
            <a:r>
              <a:rPr lang="it-IT" dirty="0">
                <a:cs typeface="Arial" panose="020B0604020202020204" pitchFamily="34" charset="0"/>
              </a:rPr>
              <a:t> </a:t>
            </a:r>
            <a:r>
              <a:rPr lang="it-IT" sz="2000" dirty="0">
                <a:cs typeface="Arial" panose="020B0604020202020204" pitchFamily="34" charset="0"/>
              </a:rPr>
              <a:t>(</a:t>
            </a:r>
            <a:r>
              <a:rPr lang="it-IT" sz="2000" i="1" dirty="0">
                <a:cs typeface="Arial" panose="020B0604020202020204" pitchFamily="34" charset="0"/>
              </a:rPr>
              <a:t>Riemann , 2015</a:t>
            </a:r>
            <a:r>
              <a:rPr lang="it-IT" sz="2000" dirty="0">
                <a:cs typeface="Arial" panose="020B0604020202020204" pitchFamily="34" charset="0"/>
              </a:rPr>
              <a:t>)</a:t>
            </a:r>
            <a:endParaRPr lang="it-IT" sz="2000" i="1" dirty="0"/>
          </a:p>
          <a:p>
            <a:pPr marL="0" indent="0">
              <a:buNone/>
            </a:pPr>
            <a:endParaRPr sz="1800" i="1" dirty="0"/>
          </a:p>
          <a:p>
            <a:r>
              <a:rPr dirty="0"/>
              <a:t>L’ </a:t>
            </a:r>
            <a:r>
              <a:rPr dirty="0" err="1"/>
              <a:t>ereditarietà</a:t>
            </a:r>
            <a:r>
              <a:rPr dirty="0"/>
              <a:t> </a:t>
            </a:r>
            <a:r>
              <a:rPr dirty="0" err="1"/>
              <a:t>sembra</a:t>
            </a:r>
            <a:r>
              <a:rPr dirty="0"/>
              <a:t> </a:t>
            </a:r>
            <a:r>
              <a:rPr dirty="0" err="1"/>
              <a:t>spiegare</a:t>
            </a:r>
            <a:r>
              <a:rPr dirty="0"/>
              <a:t> </a:t>
            </a:r>
            <a:r>
              <a:rPr dirty="0" err="1"/>
              <a:t>molti</a:t>
            </a:r>
            <a:r>
              <a:rPr dirty="0"/>
              <a:t> </a:t>
            </a:r>
            <a:r>
              <a:rPr dirty="0" err="1"/>
              <a:t>specifici</a:t>
            </a:r>
            <a:r>
              <a:rPr dirty="0"/>
              <a:t> </a:t>
            </a:r>
            <a:r>
              <a:rPr dirty="0" err="1"/>
              <a:t>sintomi</a:t>
            </a:r>
            <a:r>
              <a:rPr dirty="0"/>
              <a:t> (</a:t>
            </a:r>
            <a:r>
              <a:rPr dirty="0" err="1"/>
              <a:t>durata</a:t>
            </a:r>
            <a:r>
              <a:rPr dirty="0"/>
              <a:t> del </a:t>
            </a:r>
            <a:r>
              <a:rPr dirty="0" err="1"/>
              <a:t>sonno</a:t>
            </a:r>
            <a:r>
              <a:rPr dirty="0"/>
              <a:t>, </a:t>
            </a:r>
            <a:r>
              <a:rPr dirty="0" err="1"/>
              <a:t>risvegli</a:t>
            </a:r>
            <a:r>
              <a:rPr dirty="0"/>
              <a:t> notturni) </a:t>
            </a:r>
            <a:r>
              <a:rPr sz="2000" i="1" dirty="0"/>
              <a:t>(Harvey , 2014)</a:t>
            </a:r>
            <a:endParaRPr lang="it-IT" sz="2000" i="1" dirty="0"/>
          </a:p>
          <a:p>
            <a:pPr marL="0" indent="0">
              <a:buNone/>
            </a:pPr>
            <a:endParaRPr sz="1800" i="1" dirty="0"/>
          </a:p>
          <a:p>
            <a:pPr>
              <a:defRPr b="1">
                <a:solidFill>
                  <a:srgbClr val="00B050"/>
                </a:solidFill>
              </a:defRPr>
            </a:pPr>
            <a:r>
              <a:rPr dirty="0" err="1">
                <a:solidFill>
                  <a:srgbClr val="008F00"/>
                </a:solidFill>
              </a:rPr>
              <a:t>L’anamnesi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familiare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deve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essere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inclusa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nella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valutazione</a:t>
            </a:r>
            <a:r>
              <a:rPr lang="it-IT" dirty="0">
                <a:solidFill>
                  <a:srgbClr val="008F00"/>
                </a:solidFill>
              </a:rPr>
              <a:t> dell’insonnia, 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suggerendo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che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esiste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8F00"/>
                </a:solidFill>
              </a:rPr>
              <a:t>un </a:t>
            </a:r>
            <a:r>
              <a:rPr dirty="0" err="1">
                <a:solidFill>
                  <a:srgbClr val="008F00"/>
                </a:solidFill>
              </a:rPr>
              <a:t>fenotipo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 err="1">
                <a:solidFill>
                  <a:srgbClr val="008F00"/>
                </a:solidFill>
              </a:rPr>
              <a:t>vulnerabile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correlato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alla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predisposizione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8F00"/>
                </a:solidFill>
              </a:rPr>
              <a:t>genetica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sz="2000" b="0" i="1" dirty="0">
                <a:solidFill>
                  <a:srgbClr val="000000"/>
                </a:solidFill>
              </a:rPr>
              <a:t>(</a:t>
            </a:r>
            <a:r>
              <a:rPr sz="2000" b="0" i="1" dirty="0" err="1">
                <a:solidFill>
                  <a:srgbClr val="000000"/>
                </a:solidFill>
              </a:rPr>
              <a:t>Palagini</a:t>
            </a:r>
            <a:r>
              <a:rPr sz="2000" b="0" i="1" dirty="0">
                <a:solidFill>
                  <a:srgbClr val="000000"/>
                </a:solidFill>
              </a:rPr>
              <a:t> ,2014; Van de </a:t>
            </a:r>
            <a:r>
              <a:rPr sz="2000" b="0" i="1" dirty="0" err="1">
                <a:solidFill>
                  <a:srgbClr val="000000"/>
                </a:solidFill>
              </a:rPr>
              <a:t>Laar</a:t>
            </a:r>
            <a:r>
              <a:rPr sz="2000" b="0" i="1" dirty="0">
                <a:solidFill>
                  <a:srgbClr val="000000"/>
                </a:solidFill>
              </a:rPr>
              <a:t>, 2017)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86BECA-7F49-AB54-0F3E-FD2266C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200" y="172193"/>
            <a:ext cx="3566159" cy="151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50E54-08B0-0967-CE14-E59F3E51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010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</a:rPr>
              <a:t>VALUTAZIONE DELL’INSONNIA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9DFC8-FCE8-977B-A387-9777FE97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1"/>
            <a:ext cx="5181600" cy="469391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it-IT" sz="4200" b="1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sz="4200" b="1" dirty="0">
                <a:cs typeface="Arial" panose="020B0604020202020204" pitchFamily="34" charset="0"/>
              </a:rPr>
              <a:t>VALUTARE</a:t>
            </a:r>
            <a:r>
              <a:rPr lang="it-IT" sz="4200" b="1" dirty="0">
                <a:solidFill>
                  <a:srgbClr val="008F00"/>
                </a:solidFill>
                <a:cs typeface="Arial" panose="020B0604020202020204" pitchFamily="34" charset="0"/>
              </a:rPr>
              <a:t> L’ ANAMNESI FAMILIARE </a:t>
            </a:r>
            <a:r>
              <a:rPr lang="it-IT" sz="4200" b="1" dirty="0">
                <a:cs typeface="Arial" panose="020B0604020202020204" pitchFamily="34" charset="0"/>
              </a:rPr>
              <a:t>PER VERIFICARE </a:t>
            </a:r>
            <a:r>
              <a:rPr lang="it-IT" sz="4200" b="1" dirty="0">
                <a:solidFill>
                  <a:srgbClr val="008F00"/>
                </a:solidFill>
                <a:cs typeface="Arial" panose="020B0604020202020204" pitchFamily="34" charset="0"/>
              </a:rPr>
              <a:t>LA PREDISPOSIZIONE GENETICA </a:t>
            </a:r>
            <a:r>
              <a:rPr lang="it-IT" sz="4200" b="1" dirty="0">
                <a:cs typeface="Arial" panose="020B0604020202020204" pitchFamily="34" charset="0"/>
              </a:rPr>
              <a:t>ALL’INSONNIA</a:t>
            </a:r>
          </a:p>
          <a:p>
            <a:endParaRPr lang="it-IT" sz="29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Anemia da carenza di ferro, </a:t>
            </a:r>
            <a:r>
              <a:rPr lang="it-IT" sz="3300" dirty="0" err="1">
                <a:cs typeface="Arial" panose="020B0604020202020204" pitchFamily="34" charset="0"/>
              </a:rPr>
              <a:t>Sd</a:t>
            </a:r>
            <a:r>
              <a:rPr lang="it-IT" sz="3300" dirty="0">
                <a:cs typeface="Arial" panose="020B0604020202020204" pitchFamily="34" charset="0"/>
              </a:rPr>
              <a:t> delle gambe senza riposo (RLS)</a:t>
            </a: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Insonnia, </a:t>
            </a:r>
            <a:r>
              <a:rPr lang="it-IT" sz="3300" dirty="0" err="1">
                <a:cs typeface="Arial" panose="020B0604020202020204" pitchFamily="34" charset="0"/>
              </a:rPr>
              <a:t>Parasonnie</a:t>
            </a:r>
            <a:endParaRPr lang="it-IT" sz="33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Disturbi d’ansia e dell’umore</a:t>
            </a: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Cefalea/emicrania</a:t>
            </a: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Allergie</a:t>
            </a:r>
          </a:p>
          <a:p>
            <a:pPr>
              <a:lnSpc>
                <a:spcPct val="170000"/>
              </a:lnSpc>
            </a:pPr>
            <a:r>
              <a:rPr lang="it-IT" sz="3300" dirty="0">
                <a:cs typeface="Arial" panose="020B0604020202020204" pitchFamily="34" charset="0"/>
              </a:rPr>
              <a:t>Malattie neurologiche</a:t>
            </a: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5397A4-D79C-4D61-78DD-7EAE54A32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914401"/>
            <a:ext cx="5743575" cy="50444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it-IT" sz="4200" b="1" dirty="0">
                <a:solidFill>
                  <a:srgbClr val="008F00"/>
                </a:solidFill>
              </a:rPr>
              <a:t>2. </a:t>
            </a:r>
            <a:r>
              <a:rPr lang="it-IT" sz="4200" b="1" dirty="0"/>
              <a:t>VALUTARE L’INSONNIA SULLA BASE DI </a:t>
            </a:r>
            <a:r>
              <a:rPr lang="it-IT" sz="4200" b="1" dirty="0">
                <a:solidFill>
                  <a:srgbClr val="008F00"/>
                </a:solidFill>
              </a:rPr>
              <a:t>DESCRITTORI COMUNI </a:t>
            </a:r>
            <a:r>
              <a:rPr lang="it-IT" sz="4200" b="1" dirty="0"/>
              <a:t>DA PARTE DEI GENITORI</a:t>
            </a:r>
          </a:p>
          <a:p>
            <a:endParaRPr lang="it-IT" sz="2900" b="1" dirty="0"/>
          </a:p>
          <a:p>
            <a:pPr>
              <a:lnSpc>
                <a:spcPct val="170000"/>
              </a:lnSpc>
            </a:pPr>
            <a:r>
              <a:rPr lang="it-IT" sz="3300" dirty="0"/>
              <a:t>Mio figlio combatte contro il sonno</a:t>
            </a:r>
          </a:p>
          <a:p>
            <a:pPr>
              <a:lnSpc>
                <a:spcPct val="170000"/>
              </a:lnSpc>
            </a:pPr>
            <a:r>
              <a:rPr lang="it-IT" sz="3300" dirty="0"/>
              <a:t>Si sveglia ogni ora!</a:t>
            </a:r>
          </a:p>
          <a:p>
            <a:pPr>
              <a:lnSpc>
                <a:spcPct val="170000"/>
              </a:lnSpc>
            </a:pPr>
            <a:r>
              <a:rPr lang="it-IT" sz="3300" dirty="0"/>
              <a:t>Non ha problemi ad addormentarsi  ma si sveglia nel cuore della notte e vuole giocare!</a:t>
            </a:r>
          </a:p>
          <a:p>
            <a:pPr>
              <a:lnSpc>
                <a:spcPct val="170000"/>
              </a:lnSpc>
            </a:pPr>
            <a:r>
              <a:rPr lang="it-IT" sz="3300" dirty="0"/>
              <a:t>E’ come un cavallo nel letto!</a:t>
            </a:r>
          </a:p>
          <a:p>
            <a:pPr>
              <a:lnSpc>
                <a:spcPct val="170000"/>
              </a:lnSpc>
            </a:pPr>
            <a:r>
              <a:rPr lang="it-IT" sz="3300" dirty="0"/>
              <a:t>Si muove molto durante la notte</a:t>
            </a:r>
          </a:p>
          <a:p>
            <a:pPr>
              <a:lnSpc>
                <a:spcPct val="170000"/>
              </a:lnSpc>
            </a:pPr>
            <a:r>
              <a:rPr lang="it-IT" sz="3300" dirty="0"/>
              <a:t>Ha difficoltà ad addormentarsi e vuole essere cullato quando si sveglia nella notte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9F16EF-F226-643D-4F2B-610C8277D9ED}"/>
              </a:ext>
            </a:extLst>
          </p:cNvPr>
          <p:cNvSpPr txBox="1"/>
          <p:nvPr/>
        </p:nvSpPr>
        <p:spPr>
          <a:xfrm>
            <a:off x="3520440" y="5958840"/>
            <a:ext cx="6309360" cy="92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8F00"/>
                </a:solidFill>
              </a:rPr>
              <a:t>3. STORIA CLINICA </a:t>
            </a:r>
            <a:r>
              <a:rPr lang="it-IT" sz="2000" b="1" dirty="0"/>
              <a:t>DEL PAZIENTE </a:t>
            </a:r>
          </a:p>
          <a:p>
            <a:pPr>
              <a:lnSpc>
                <a:spcPct val="150000"/>
              </a:lnSpc>
            </a:pPr>
            <a:r>
              <a:rPr lang="it-IT" dirty="0"/>
              <a:t>RGE, dermatite atopica, infezioni ricorrenti…</a:t>
            </a:r>
          </a:p>
        </p:txBody>
      </p:sp>
    </p:spTree>
    <p:extLst>
      <p:ext uri="{BB962C8B-B14F-4D97-AF65-F5344CB8AC3E}">
        <p14:creationId xmlns:p14="http://schemas.microsoft.com/office/powerpoint/2010/main" val="1830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C7619-F764-F8FD-4AD4-D0D6B339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31"/>
            <a:ext cx="10515600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E’ NECESSARIA UNA CLASSIFICAZIONE DIVERSA PER GUIDARE LA SCELTA TERAPEUTICA?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C53F027A-39D1-0D7A-4960-8B09F968A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4738" y="2030681"/>
            <a:ext cx="5072061" cy="446219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03D09B-C6E6-C485-852D-61E92937377A}"/>
              </a:ext>
            </a:extLst>
          </p:cNvPr>
          <p:cNvSpPr txBox="1"/>
          <p:nvPr/>
        </p:nvSpPr>
        <p:spPr>
          <a:xfrm>
            <a:off x="8958264" y="3157538"/>
            <a:ext cx="2757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008F00"/>
                </a:solidFill>
              </a:rPr>
              <a:t>  </a:t>
            </a:r>
            <a:r>
              <a:rPr lang="it-IT" sz="6600" dirty="0">
                <a:solidFill>
                  <a:srgbClr val="FF0000"/>
                </a:solidFill>
              </a:rPr>
              <a:t>SI !!</a:t>
            </a:r>
          </a:p>
        </p:txBody>
      </p:sp>
    </p:spTree>
    <p:extLst>
      <p:ext uri="{BB962C8B-B14F-4D97-AF65-F5344CB8AC3E}">
        <p14:creationId xmlns:p14="http://schemas.microsoft.com/office/powerpoint/2010/main" val="29281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32FA5-6A5B-94D3-E38B-65126478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286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</a:rPr>
              <a:t>FENOTIPI DI INSONNIA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5AAF91EA-967A-2CBA-C8F7-F29826FB3D59}"/>
              </a:ext>
            </a:extLst>
          </p:cNvPr>
          <p:cNvSpPr txBox="1">
            <a:spLocks/>
          </p:cNvSpPr>
          <p:nvPr/>
        </p:nvSpPr>
        <p:spPr>
          <a:xfrm>
            <a:off x="831850" y="5997039"/>
            <a:ext cx="10515600" cy="86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Bruni O. et al, 2018.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Clinically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Oriented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Subtyping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Chronic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Insomnia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Childhood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196, 194-200.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E4E3407B-345C-9C75-E8F3-08C6483E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48863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8000" dirty="0"/>
              <a:t>338 bambini (6-48 mesi) con insonnia resistente agli approcci comportamentali divisi in 3 gruppi in base alla clinica, all’anamnesi patologica e all’anamnesi familiare suggerendo </a:t>
            </a:r>
            <a:r>
              <a:rPr lang="it-IT" sz="8000" b="1" dirty="0">
                <a:solidFill>
                  <a:srgbClr val="008F00"/>
                </a:solidFill>
              </a:rPr>
              <a:t>3 fenotipi</a:t>
            </a:r>
            <a:r>
              <a:rPr lang="it-IT" sz="8000" dirty="0"/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8000" dirty="0"/>
              <a:t>Classe </a:t>
            </a:r>
            <a:r>
              <a:rPr lang="it-IT" sz="8000" b="1" dirty="0">
                <a:solidFill>
                  <a:srgbClr val="FF0000"/>
                </a:solidFill>
              </a:rPr>
              <a:t>1</a:t>
            </a:r>
            <a:r>
              <a:rPr lang="it-IT" sz="8000" dirty="0"/>
              <a:t>: 17% (</a:t>
            </a:r>
            <a:r>
              <a:rPr lang="it-IT" sz="8000" dirty="0" err="1"/>
              <a:t>n</a:t>
            </a:r>
            <a:r>
              <a:rPr lang="it-IT" sz="8000" dirty="0"/>
              <a:t>=58) </a:t>
            </a:r>
            <a:r>
              <a:rPr lang="it-IT" sz="8000" b="1" dirty="0">
                <a:solidFill>
                  <a:srgbClr val="FF0000"/>
                </a:solidFill>
              </a:rPr>
              <a:t>Difficoltà nell’addormentamento con irrequietezza notturna e risvegli notturni </a:t>
            </a:r>
            <a:br>
              <a:rPr lang="it-IT" sz="8000" b="1" dirty="0">
                <a:solidFill>
                  <a:srgbClr val="FF0000"/>
                </a:solidFill>
              </a:rPr>
            </a:br>
            <a:r>
              <a:rPr lang="it-IT" sz="8000" dirty="0"/>
              <a:t>Storia familiare di </a:t>
            </a:r>
            <a:r>
              <a:rPr lang="it-IT" sz="8000" b="1" dirty="0">
                <a:solidFill>
                  <a:srgbClr val="FF0000"/>
                </a:solidFill>
              </a:rPr>
              <a:t>anemia da carenza di ferro e RLS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8000" dirty="0"/>
              <a:t>Classe </a:t>
            </a:r>
            <a:r>
              <a:rPr lang="it-IT" sz="8000" b="1" dirty="0">
                <a:solidFill>
                  <a:srgbClr val="00B0F0"/>
                </a:solidFill>
              </a:rPr>
              <a:t>2</a:t>
            </a:r>
            <a:r>
              <a:rPr lang="it-IT" sz="8000" dirty="0"/>
              <a:t>: 21% (</a:t>
            </a:r>
            <a:r>
              <a:rPr lang="it-IT" sz="8000" dirty="0" err="1"/>
              <a:t>n</a:t>
            </a:r>
            <a:r>
              <a:rPr lang="it-IT" sz="8000" dirty="0"/>
              <a:t>=71) </a:t>
            </a:r>
            <a:r>
              <a:rPr lang="it-IT" sz="8000" b="1" dirty="0">
                <a:solidFill>
                  <a:srgbClr val="00B0F0"/>
                </a:solidFill>
              </a:rPr>
              <a:t>Risvegli mattutini precoce</a:t>
            </a:r>
            <a:br>
              <a:rPr lang="it-IT" sz="8000" b="1" dirty="0">
                <a:solidFill>
                  <a:srgbClr val="00B0F0"/>
                </a:solidFill>
              </a:rPr>
            </a:br>
            <a:r>
              <a:rPr lang="it-IT" sz="8000" dirty="0"/>
              <a:t>Storia familiare di </a:t>
            </a:r>
            <a:r>
              <a:rPr lang="it-IT" sz="8000" b="1" dirty="0">
                <a:solidFill>
                  <a:srgbClr val="00B0F0"/>
                </a:solidFill>
              </a:rPr>
              <a:t>depressione, disturbi dell’umore o cefalea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8000" dirty="0"/>
              <a:t>Classe </a:t>
            </a:r>
            <a:r>
              <a:rPr lang="it-IT" sz="8000" b="1" dirty="0">
                <a:solidFill>
                  <a:srgbClr val="92D050"/>
                </a:solidFill>
              </a:rPr>
              <a:t>3</a:t>
            </a:r>
            <a:r>
              <a:rPr lang="it-IT" sz="8000" dirty="0"/>
              <a:t>: 62% (</a:t>
            </a:r>
            <a:r>
              <a:rPr lang="it-IT" sz="8000" dirty="0" err="1"/>
              <a:t>n</a:t>
            </a:r>
            <a:r>
              <a:rPr lang="it-IT" sz="8000" dirty="0"/>
              <a:t>= 209) </a:t>
            </a:r>
            <a:r>
              <a:rPr lang="it-IT" sz="8000" b="1" dirty="0">
                <a:solidFill>
                  <a:srgbClr val="92D050"/>
                </a:solidFill>
              </a:rPr>
              <a:t>Difficoltà di addormentamento e risvegli notturni </a:t>
            </a:r>
            <a:br>
              <a:rPr lang="it-IT" sz="8000" b="1" dirty="0">
                <a:solidFill>
                  <a:srgbClr val="92D050"/>
                </a:solidFill>
              </a:rPr>
            </a:br>
            <a:r>
              <a:rPr lang="it-IT" sz="8000" dirty="0"/>
              <a:t>Storia familiare di </a:t>
            </a:r>
            <a:r>
              <a:rPr lang="it-IT" sz="8000" b="1" dirty="0">
                <a:solidFill>
                  <a:srgbClr val="92D050"/>
                </a:solidFill>
              </a:rPr>
              <a:t>allergie</a:t>
            </a:r>
            <a:br>
              <a:rPr lang="it-IT" sz="8000" b="1" dirty="0">
                <a:solidFill>
                  <a:srgbClr val="00B0F0"/>
                </a:solidFill>
              </a:rPr>
            </a:br>
            <a:br>
              <a:rPr lang="it-IT" sz="8000" b="1" dirty="0">
                <a:solidFill>
                  <a:srgbClr val="00B0F0"/>
                </a:solidFill>
              </a:rPr>
            </a:br>
            <a:br>
              <a:rPr lang="it-IT" sz="8000" b="1" dirty="0">
                <a:solidFill>
                  <a:srgbClr val="FF0000"/>
                </a:solidFill>
              </a:rPr>
            </a:br>
            <a:br>
              <a:rPr lang="it-IT" sz="8000" b="1" dirty="0">
                <a:solidFill>
                  <a:srgbClr val="FF0000"/>
                </a:solidFill>
              </a:rPr>
            </a:br>
            <a:br>
              <a:rPr lang="it-IT" sz="8000" dirty="0"/>
            </a:br>
            <a:br>
              <a:rPr lang="it-IT" dirty="0"/>
            </a:br>
            <a:br>
              <a:rPr lang="it-IT" dirty="0"/>
            </a:br>
            <a:br>
              <a:rPr lang="it-IT" sz="2800" dirty="0">
                <a:latin typeface="+mn-lt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30EB3D-49A5-5152-25FA-7A589494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92496D-A527-9E44-8AD4-494885DA244B}"/>
              </a:ext>
            </a:extLst>
          </p:cNvPr>
          <p:cNvSpPr txBox="1"/>
          <p:nvPr/>
        </p:nvSpPr>
        <p:spPr>
          <a:xfrm>
            <a:off x="0" y="60457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Bruni et al,.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insomnia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Phenotypes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Biobehav</a:t>
            </a:r>
            <a:r>
              <a:rPr lang="it-IT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Rev. 2022; 137: 104653.</a:t>
            </a:r>
          </a:p>
        </p:txBody>
      </p:sp>
    </p:spTree>
    <p:extLst>
      <p:ext uri="{BB962C8B-B14F-4D97-AF65-F5344CB8AC3E}">
        <p14:creationId xmlns:p14="http://schemas.microsoft.com/office/powerpoint/2010/main" val="3413860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40340-25F9-E414-C55E-8EF960A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687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DURANTE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439A-BA59-E004-961D-FC004369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INFANZIA/PRESCOLARE</a:t>
            </a:r>
          </a:p>
          <a:p>
            <a:r>
              <a:rPr lang="it-IT" dirty="0"/>
              <a:t>Insonnia comportamentale (associazione/ </a:t>
            </a:r>
            <a:r>
              <a:rPr lang="it-IT" dirty="0" err="1"/>
              <a:t>limit</a:t>
            </a:r>
            <a:r>
              <a:rPr lang="it-IT" dirty="0"/>
              <a:t> setting)</a:t>
            </a:r>
          </a:p>
          <a:p>
            <a:r>
              <a:rPr lang="it-IT" dirty="0"/>
              <a:t>Coliche</a:t>
            </a:r>
          </a:p>
          <a:p>
            <a:r>
              <a:rPr lang="it-IT" dirty="0"/>
              <a:t>Allergia alimentare (allergia proteine latte vaccino)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SCOLARE</a:t>
            </a:r>
          </a:p>
          <a:p>
            <a:r>
              <a:rPr lang="it-IT" dirty="0"/>
              <a:t>Insonnia iniziale</a:t>
            </a:r>
          </a:p>
          <a:p>
            <a:r>
              <a:rPr lang="it-IT" dirty="0"/>
              <a:t>Paure all’addormentamento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ADOLESCENZA</a:t>
            </a:r>
          </a:p>
          <a:p>
            <a:r>
              <a:rPr lang="it-IT" dirty="0"/>
              <a:t>Cattiva igiene del sonno/Sindrome da fase di sonno ritardata</a:t>
            </a:r>
          </a:p>
          <a:p>
            <a:r>
              <a:rPr lang="it-IT" dirty="0"/>
              <a:t>Insonnia da abuso di sostanze</a:t>
            </a:r>
          </a:p>
          <a:p>
            <a:r>
              <a:rPr lang="it-IT" dirty="0"/>
              <a:t>Insonnia ambientale (tecnologia…)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INDIPENDENTE DALL’ETA’</a:t>
            </a:r>
          </a:p>
          <a:p>
            <a:r>
              <a:rPr lang="it-IT" dirty="0"/>
              <a:t>Associata con disturbi medici, neurologici o psichiatrici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022E5B-5256-EF78-00B1-7DEF1E105A5D}"/>
              </a:ext>
            </a:extLst>
          </p:cNvPr>
          <p:cNvSpPr txBox="1"/>
          <p:nvPr/>
        </p:nvSpPr>
        <p:spPr>
          <a:xfrm>
            <a:off x="838200" y="2660073"/>
            <a:ext cx="4018808" cy="11519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9947A8-094B-B6F6-5C99-DAEAB6D9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1272" y="1996440"/>
            <a:ext cx="401880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2F575D-9BDA-3426-0663-58277210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365125"/>
            <a:ext cx="8122920" cy="187515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DELL’ ETA’ SCOLARE</a:t>
            </a:r>
            <a:b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</a:br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PAURE DELL’ ADDORMENTAMENTO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45F35-D9EB-4D27-C1FE-8534DFD8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7479"/>
            <a:ext cx="10515600" cy="3795395"/>
          </a:xfrm>
        </p:spPr>
        <p:txBody>
          <a:bodyPr/>
          <a:lstStyle/>
          <a:p>
            <a:r>
              <a:rPr lang="it-IT" dirty="0"/>
              <a:t>Bambini normali</a:t>
            </a:r>
          </a:p>
          <a:p>
            <a:r>
              <a:rPr lang="it-IT" dirty="0"/>
              <a:t>Al momento di andare a dormire hanno paura, chiudono porte e finestre</a:t>
            </a:r>
          </a:p>
          <a:p>
            <a:r>
              <a:rPr lang="it-IT" dirty="0"/>
              <a:t>Hanno paura di non addormentarsi,  costringono i genitori a stargli vicino e non tollerano che qualcuno si addormenti prima</a:t>
            </a:r>
          </a:p>
          <a:p>
            <a:r>
              <a:rPr lang="it-IT" dirty="0"/>
              <a:t>Tipico esordio tra </a:t>
            </a:r>
            <a:r>
              <a:rPr lang="it-IT" b="1" dirty="0">
                <a:solidFill>
                  <a:srgbClr val="008F00"/>
                </a:solidFill>
              </a:rPr>
              <a:t>8-10 anni </a:t>
            </a:r>
            <a:r>
              <a:rPr lang="it-IT" dirty="0"/>
              <a:t>(morte = punto di non ritorno)</a:t>
            </a:r>
          </a:p>
          <a:p>
            <a:r>
              <a:rPr lang="it-IT" dirty="0"/>
              <a:t>Terapia: rinforzo positivo, tecniche di rilassamento, se disturbo di ansia: psicoterapia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081531B-5990-C019-B39B-DBBB1FA0C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1480" y="251142"/>
            <a:ext cx="4053840" cy="24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40340-25F9-E414-C55E-8EF960A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687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DURANTE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439A-BA59-E004-961D-FC004369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INFANZIA/PRESCOLARE</a:t>
            </a:r>
          </a:p>
          <a:p>
            <a:r>
              <a:rPr lang="it-IT" dirty="0"/>
              <a:t>Insonnia comportamentale (associazione/ </a:t>
            </a:r>
            <a:r>
              <a:rPr lang="it-IT" dirty="0" err="1"/>
              <a:t>limit</a:t>
            </a:r>
            <a:r>
              <a:rPr lang="it-IT" dirty="0"/>
              <a:t> setting)</a:t>
            </a:r>
          </a:p>
          <a:p>
            <a:r>
              <a:rPr lang="it-IT" dirty="0"/>
              <a:t>Coliche</a:t>
            </a:r>
          </a:p>
          <a:p>
            <a:r>
              <a:rPr lang="it-IT" dirty="0"/>
              <a:t>Allergia alimentare (allergia proteine latte vaccino)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SCOLARE</a:t>
            </a:r>
          </a:p>
          <a:p>
            <a:r>
              <a:rPr lang="it-IT" dirty="0"/>
              <a:t>Insonnia iniziale</a:t>
            </a:r>
          </a:p>
          <a:p>
            <a:r>
              <a:rPr lang="it-IT" dirty="0"/>
              <a:t>Paure all’addormentamento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ADOLESCENZA</a:t>
            </a:r>
          </a:p>
          <a:p>
            <a:r>
              <a:rPr lang="it-IT" dirty="0"/>
              <a:t>Cattiva igiene del sonno/Sindrome da fase di sonno ritardata</a:t>
            </a:r>
          </a:p>
          <a:p>
            <a:r>
              <a:rPr lang="it-IT" dirty="0"/>
              <a:t>Insonnia da abuso di sostanze</a:t>
            </a:r>
          </a:p>
          <a:p>
            <a:r>
              <a:rPr lang="it-IT" dirty="0"/>
              <a:t>Insonnia ambientale (tecnologia…)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INDIPENDENTE DALL’ETA’</a:t>
            </a:r>
          </a:p>
          <a:p>
            <a:r>
              <a:rPr lang="it-IT" dirty="0"/>
              <a:t>Associata con disturbi medici, neurologici o psichiatrici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B9147B-1FF5-410E-81F5-D6B282695383}"/>
              </a:ext>
            </a:extLst>
          </p:cNvPr>
          <p:cNvSpPr txBox="1"/>
          <p:nvPr/>
        </p:nvSpPr>
        <p:spPr>
          <a:xfrm>
            <a:off x="838199" y="3764477"/>
            <a:ext cx="7379525" cy="1460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D95AA5-76AA-2628-5528-62335387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7724" y="2255520"/>
            <a:ext cx="3867596" cy="29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CA3AD-D97C-BFBE-6BA6-51D6D076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655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IL SONNO IN ADOLESCENZA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33B890-C915-89DC-4F93-FC545AB3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905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Ritardo orario di addormentamento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2 h di ritardo nell’orario di addormentamento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 perdono 3 ore di sonno in 2 anni (da 10 a 7 ore)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Anticipo ora sveglia mattutina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Irregolarità del ritmo sonno veglia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Discrepanza sonno </a:t>
            </a:r>
            <a:r>
              <a:rPr lang="it-IT" dirty="0" err="1">
                <a:cs typeface="Arial" panose="020B0604020202020204" pitchFamily="34" charset="0"/>
              </a:rPr>
              <a:t>weekday</a:t>
            </a:r>
            <a:r>
              <a:rPr lang="it-IT" dirty="0">
                <a:cs typeface="Arial" panose="020B0604020202020204" pitchFamily="34" charset="0"/>
              </a:rPr>
              <a:t>/weekend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Weekend </a:t>
            </a:r>
            <a:r>
              <a:rPr lang="it-IT" dirty="0" err="1">
                <a:cs typeface="Arial" panose="020B0604020202020204" pitchFamily="34" charset="0"/>
              </a:rPr>
              <a:t>oversleep</a:t>
            </a:r>
            <a:r>
              <a:rPr lang="it-IT" dirty="0">
                <a:cs typeface="Arial" panose="020B0604020202020204" pitchFamily="34" charset="0"/>
              </a:rPr>
              <a:t>: </a:t>
            </a:r>
            <a:r>
              <a:rPr lang="it-IT" dirty="0" err="1">
                <a:cs typeface="Arial" panose="020B0604020202020204" pitchFamily="34" charset="0"/>
              </a:rPr>
              <a:t>perpetual</a:t>
            </a:r>
            <a:r>
              <a:rPr lang="it-IT" dirty="0">
                <a:cs typeface="Arial" panose="020B0604020202020204" pitchFamily="34" charset="0"/>
              </a:rPr>
              <a:t> jet lag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Aumento fisiologico sonnolenza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Tendenza a ritardo di fase (gufi)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 err="1">
                <a:solidFill>
                  <a:srgbClr val="008F00"/>
                </a:solidFill>
                <a:cs typeface="Arial" panose="020B0604020202020204" pitchFamily="34" charset="0"/>
              </a:rPr>
              <a:t>Nap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: </a:t>
            </a:r>
            <a:r>
              <a:rPr lang="it-IT" dirty="0">
                <a:cs typeface="Arial" panose="020B0604020202020204" pitchFamily="34" charset="0"/>
              </a:rPr>
              <a:t>23% tra 15 e 18 anni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7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7B986-D272-15AE-6981-765517BD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508"/>
            <a:ext cx="10515600" cy="98565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IN ADOLESCENZA:</a:t>
            </a:r>
            <a:br>
              <a:rPr lang="it-IT" sz="40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</a:br>
            <a:r>
              <a:rPr lang="it-IT" sz="4000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IGIENE DEL SONNO INADEGUATA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43E4C-C529-5771-90E5-4CE72CD4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2"/>
            <a:ext cx="10515600" cy="48046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it-IT" sz="3400" dirty="0">
                <a:cs typeface="Arial" panose="020B0604020202020204" pitchFamily="34" charset="0"/>
              </a:rPr>
              <a:t>Criteri per definire una </a:t>
            </a:r>
            <a:r>
              <a:rPr lang="it-IT" sz="3400" b="1" dirty="0">
                <a:solidFill>
                  <a:srgbClr val="008F00"/>
                </a:solidFill>
                <a:cs typeface="Arial" panose="020B0604020202020204" pitchFamily="34" charset="0"/>
              </a:rPr>
              <a:t>cattiva igiene del sonno</a:t>
            </a:r>
            <a:r>
              <a:rPr lang="it-IT" sz="3400" dirty="0">
                <a:cs typeface="Arial" panose="020B0604020202020204" pitchFamily="34" charset="0"/>
              </a:rPr>
              <a:t>: ora di addormentamento dopo  le 23, ora di risveglio dopo le 8, sonnellini diurni, schemi irregolari di sonno (differenza orario addormentamento e risveglio &gt; 1 h nei giorni di scuola), bere sostanze eccitanti nel tardo pomeriggio-sera, uso di droghe</a:t>
            </a:r>
          </a:p>
          <a:p>
            <a:pPr>
              <a:lnSpc>
                <a:spcPct val="160000"/>
              </a:lnSpc>
            </a:pPr>
            <a:r>
              <a:rPr lang="it-IT" sz="3400" dirty="0">
                <a:cs typeface="Arial" panose="020B0604020202020204" pitchFamily="34" charset="0"/>
              </a:rPr>
              <a:t>Conseguenze: inversione ritmo sonno veglia, eccessiva sonnolenza o iperattività, problemi a scuola e difficoltà di rapporto con i coetanei</a:t>
            </a:r>
          </a:p>
          <a:p>
            <a:pPr>
              <a:lnSpc>
                <a:spcPct val="160000"/>
              </a:lnSpc>
            </a:pPr>
            <a:r>
              <a:rPr lang="it-IT" sz="3400" dirty="0">
                <a:cs typeface="Arial" panose="020B0604020202020204" pitchFamily="34" charset="0"/>
              </a:rPr>
              <a:t>Spia di depressione maggiore o schizofrenia</a:t>
            </a:r>
          </a:p>
          <a:p>
            <a:pPr>
              <a:lnSpc>
                <a:spcPct val="160000"/>
              </a:lnSpc>
            </a:pPr>
            <a:r>
              <a:rPr lang="it-IT" sz="3400" dirty="0">
                <a:cs typeface="Arial" panose="020B0604020202020204" pitchFamily="34" charset="0"/>
              </a:rPr>
              <a:t>Terapia: igiene del sonno, melatonina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4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55F46-1843-996D-3D54-1727F85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4"/>
            <a:ext cx="7467600" cy="1301274"/>
          </a:xfrm>
        </p:spPr>
        <p:txBody>
          <a:bodyPr>
            <a:noAutofit/>
          </a:bodyPr>
          <a:lstStyle/>
          <a:p>
            <a:br>
              <a:rPr lang="it-IT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INSONNIA PEDIATRICA (ICDS-3)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9B072-36ED-06C7-B08C-F2F2C477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410"/>
            <a:ext cx="10515600" cy="5463577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>
                <a:cs typeface="Arial" panose="020B0604020202020204" pitchFamily="34" charset="0"/>
              </a:rPr>
              <a:t>L’insonnia pediatrica è stata inclusa in una singola entità con quella dell’adulto,  sotto il termine di disordine cronico di insonnia</a:t>
            </a:r>
          </a:p>
          <a:p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Nei commenti sono stati descritti 3 sottotipi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Comportamentali </a:t>
            </a:r>
            <a:r>
              <a:rPr lang="it-IT" dirty="0">
                <a:cs typeface="Arial" panose="020B0604020202020204" pitchFamily="34" charset="0"/>
              </a:rPr>
              <a:t>eziologia ascrivibile</a:t>
            </a:r>
            <a:r>
              <a:rPr lang="it-IT" b="1" dirty="0">
                <a:cs typeface="Arial" panose="020B0604020202020204" pitchFamily="34" charset="0"/>
              </a:rPr>
              <a:t> </a:t>
            </a:r>
            <a:r>
              <a:rPr lang="it-IT" dirty="0">
                <a:cs typeface="Arial" panose="020B0604020202020204" pitchFamily="34" charset="0"/>
              </a:rPr>
              <a:t>a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comportamenti errati appresi dal bambino</a:t>
            </a:r>
          </a:p>
          <a:p>
            <a:pPr marL="0" indent="0">
              <a:buNone/>
            </a:pPr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– 1) </a:t>
            </a:r>
            <a:r>
              <a:rPr lang="it-IT" b="1" dirty="0" err="1">
                <a:solidFill>
                  <a:srgbClr val="008F00"/>
                </a:solidFill>
                <a:cs typeface="Arial" panose="020B0604020202020204" pitchFamily="34" charset="0"/>
              </a:rPr>
              <a:t>Sleep-Onset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 Association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 i bambini che si rifiutano di dormire </a:t>
            </a:r>
            <a:r>
              <a:rPr lang="it-IT" dirty="0" err="1">
                <a:cs typeface="Arial" panose="020B0604020202020204" pitchFamily="34" charset="0"/>
              </a:rPr>
              <a:t>perchè</a:t>
            </a:r>
            <a:r>
              <a:rPr lang="it-IT" dirty="0">
                <a:cs typeface="Arial" panose="020B0604020202020204" pitchFamily="34" charset="0"/>
              </a:rPr>
              <a:t> necessitano di uno specifico oggetto o persona per addormentarsi o riaddormentarsi</a:t>
            </a:r>
          </a:p>
          <a:p>
            <a:r>
              <a:rPr lang="it-IT" dirty="0">
                <a:cs typeface="Arial" panose="020B0604020202020204" pitchFamily="34" charset="0"/>
              </a:rPr>
              <a:t>– 2)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Limit-Setting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quando i genitori perdono il controllo sul comportamento dei bambini all’addormentamento o nei risvegli notturni</a:t>
            </a:r>
          </a:p>
          <a:p>
            <a:r>
              <a:rPr lang="it-IT" dirty="0">
                <a:cs typeface="Arial" panose="020B0604020202020204" pitchFamily="34" charset="0"/>
              </a:rPr>
              <a:t>– 3) </a:t>
            </a:r>
            <a:r>
              <a:rPr lang="it-IT" b="1" dirty="0" err="1">
                <a:solidFill>
                  <a:srgbClr val="008F00"/>
                </a:solidFill>
                <a:cs typeface="Arial" panose="020B0604020202020204" pitchFamily="34" charset="0"/>
              </a:rPr>
              <a:t>Combined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 </a:t>
            </a:r>
            <a:r>
              <a:rPr lang="it-IT" dirty="0" err="1">
                <a:cs typeface="Arial" panose="020B0604020202020204" pitchFamily="34" charset="0"/>
              </a:rPr>
              <a:t>type</a:t>
            </a:r>
            <a:r>
              <a:rPr lang="it-IT" dirty="0">
                <a:cs typeface="Arial" panose="020B0604020202020204" pitchFamily="34" charset="0"/>
              </a:rPr>
              <a:t>: sintomi misti dei due sottotipi precedenti</a:t>
            </a:r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9E4F62-C5CD-6125-4C62-0CB9F7DE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88680" y="100013"/>
            <a:ext cx="3089762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D5F31-E788-C338-8648-8ACE2C2D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CAMBIAMENTI NEL COMPORTAMENTO DEGLI ADOLESCENTI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7FFCD-56B4-C8C1-19A6-88538E53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311"/>
            <a:ext cx="10515600" cy="39206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Oggi gli adolescenti hanno maggiori probabilità di essere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deprivati di sonno</a:t>
            </a:r>
            <a:r>
              <a:rPr lang="it-IT" dirty="0">
                <a:cs typeface="Arial" panose="020B0604020202020204" pitchFamily="34" charset="0"/>
              </a:rPr>
              <a:t>. Nel 2015 il 57 % in più degli adolescenti è stato privato del sonno rispetto al 1991. Dal 2012 al 2015, il 22 % in più degli adolescenti non è riuscito a dormire sette ore </a:t>
            </a:r>
            <a:r>
              <a:rPr lang="it-IT" sz="2000" dirty="0">
                <a:cs typeface="Arial" panose="020B0604020202020204" pitchFamily="34" charset="0"/>
              </a:rPr>
              <a:t>(</a:t>
            </a:r>
            <a:r>
              <a:rPr lang="it-IT" sz="2000" dirty="0" err="1">
                <a:cs typeface="Arial" panose="020B0604020202020204" pitchFamily="34" charset="0"/>
              </a:rPr>
              <a:t>Twenge</a:t>
            </a:r>
            <a:r>
              <a:rPr lang="it-IT" sz="2000" dirty="0">
                <a:cs typeface="Arial" panose="020B0604020202020204" pitchFamily="34" charset="0"/>
              </a:rPr>
              <a:t>, 2017)</a:t>
            </a:r>
          </a:p>
          <a:p>
            <a:pPr>
              <a:lnSpc>
                <a:spcPct val="150000"/>
              </a:lnSpc>
            </a:pPr>
            <a:r>
              <a:rPr lang="it-IT" dirty="0">
                <a:cs typeface="Arial" panose="020B0604020202020204" pitchFamily="34" charset="0"/>
              </a:rPr>
              <a:t>I cambiamenti marcati sono iniziati nel </a:t>
            </a:r>
            <a:r>
              <a:rPr lang="it-IT" b="1" dirty="0">
                <a:solidFill>
                  <a:srgbClr val="008F00"/>
                </a:solidFill>
                <a:cs typeface="Arial" panose="020B0604020202020204" pitchFamily="34" charset="0"/>
              </a:rPr>
              <a:t>2012</a:t>
            </a:r>
            <a:r>
              <a:rPr lang="it-IT" dirty="0">
                <a:cs typeface="Arial" panose="020B0604020202020204" pitchFamily="34" charset="0"/>
              </a:rPr>
              <a:t>, l’arrivo degli smartphone </a:t>
            </a:r>
          </a:p>
        </p:txBody>
      </p:sp>
    </p:spTree>
    <p:extLst>
      <p:ext uri="{BB962C8B-B14F-4D97-AF65-F5344CB8AC3E}">
        <p14:creationId xmlns:p14="http://schemas.microsoft.com/office/powerpoint/2010/main" val="5475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0F718-A092-F8BA-0B2F-85540F77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" y="95003"/>
            <a:ext cx="11235048" cy="148995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IMPATTO DELL’USO DEI DISPOSITIVI </a:t>
            </a:r>
            <a:b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</a:br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SUL SONNO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904BB-E89D-3696-0FB1-FF7D788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" y="1584960"/>
            <a:ext cx="11614067" cy="5178037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it-IT" sz="2600" dirty="0">
                <a:cs typeface="Arial" panose="020B0604020202020204" pitchFamily="34" charset="0"/>
              </a:rPr>
              <a:t>1117 bambini con età media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25 mesi</a:t>
            </a:r>
            <a:r>
              <a:rPr lang="it-IT" sz="2600" dirty="0">
                <a:cs typeface="Arial" panose="020B0604020202020204" pitchFamily="34" charset="0"/>
              </a:rPr>
              <a:t>:  34 % fa uso di tablet e smartphone, il 17,8 % 1-2 volte /settimana, il 12 % 3-5 volte/settimana, il 6,8 % sempre! Conseguenze: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sonno più breve e  latenza del sonno più lunga </a:t>
            </a:r>
            <a:r>
              <a:rPr lang="it-IT" sz="2000" i="1" dirty="0">
                <a:cs typeface="Arial" panose="020B0604020202020204" pitchFamily="34" charset="0"/>
              </a:rPr>
              <a:t>(</a:t>
            </a:r>
            <a:r>
              <a:rPr lang="it-IT" sz="2000" i="1" dirty="0" err="1">
                <a:cs typeface="Arial" panose="020B0604020202020204" pitchFamily="34" charset="0"/>
              </a:rPr>
              <a:t>Gallimberti</a:t>
            </a:r>
            <a:r>
              <a:rPr lang="it-IT" sz="2000" i="1" dirty="0">
                <a:cs typeface="Arial" panose="020B0604020202020204" pitchFamily="34" charset="0"/>
              </a:rPr>
              <a:t>, 2019)</a:t>
            </a:r>
          </a:p>
          <a:p>
            <a:pPr>
              <a:lnSpc>
                <a:spcPct val="160000"/>
              </a:lnSpc>
            </a:pPr>
            <a:r>
              <a:rPr lang="it-IT" sz="2600" dirty="0">
                <a:cs typeface="Arial" panose="020B0604020202020204" pitchFamily="34" charset="0"/>
              </a:rPr>
              <a:t>L’aumento dell’uso di internet è associato a una durata del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sonno più breve </a:t>
            </a:r>
            <a:r>
              <a:rPr lang="it-IT" sz="2600" dirty="0">
                <a:cs typeface="Arial" panose="020B0604020202020204" pitchFamily="34" charset="0"/>
              </a:rPr>
              <a:t>, ora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addormentamento più tardiva</a:t>
            </a:r>
            <a:r>
              <a:rPr lang="it-IT" sz="2600" dirty="0">
                <a:cs typeface="Arial" panose="020B0604020202020204" pitchFamily="34" charset="0"/>
              </a:rPr>
              <a:t>, aumento della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stanchezza diurna </a:t>
            </a:r>
            <a:r>
              <a:rPr lang="it-IT" sz="2000" i="1" dirty="0">
                <a:cs typeface="Arial" panose="020B0604020202020204" pitchFamily="34" charset="0"/>
              </a:rPr>
              <a:t>(</a:t>
            </a:r>
            <a:r>
              <a:rPr lang="it-IT" sz="2000" i="1" dirty="0" err="1">
                <a:cs typeface="Arial" panose="020B0604020202020204" pitchFamily="34" charset="0"/>
              </a:rPr>
              <a:t>Garmy</a:t>
            </a:r>
            <a:r>
              <a:rPr lang="it-IT" sz="2000" i="1" dirty="0">
                <a:cs typeface="Arial" panose="020B0604020202020204" pitchFamily="34" charset="0"/>
              </a:rPr>
              <a:t> et al, 2012)</a:t>
            </a:r>
            <a:r>
              <a:rPr lang="it-IT" sz="2600" i="1" dirty="0">
                <a:cs typeface="Arial" panose="020B0604020202020204" pitchFamily="34" charset="0"/>
              </a:rPr>
              <a:t>, </a:t>
            </a:r>
            <a:r>
              <a:rPr lang="it-IT" sz="2600" b="1" dirty="0">
                <a:solidFill>
                  <a:srgbClr val="008F00"/>
                </a:solidFill>
                <a:cs typeface="Arial" panose="020B0604020202020204" pitchFamily="34" charset="0"/>
              </a:rPr>
              <a:t>latenze del sonno più lunghe </a:t>
            </a:r>
            <a:r>
              <a:rPr lang="it-IT" sz="2000" i="1" dirty="0">
                <a:cs typeface="Arial" panose="020B0604020202020204" pitchFamily="34" charset="0"/>
              </a:rPr>
              <a:t>(</a:t>
            </a:r>
            <a:r>
              <a:rPr lang="it-IT" sz="2000" i="1" dirty="0" err="1">
                <a:cs typeface="Arial" panose="020B0604020202020204" pitchFamily="34" charset="0"/>
              </a:rPr>
              <a:t>Shochat</a:t>
            </a:r>
            <a:r>
              <a:rPr lang="it-IT" sz="2000" i="1" dirty="0">
                <a:cs typeface="Arial" panose="020B0604020202020204" pitchFamily="34" charset="0"/>
              </a:rPr>
              <a:t> et al, 2010)</a:t>
            </a:r>
          </a:p>
          <a:p>
            <a:pPr>
              <a:lnSpc>
                <a:spcPct val="150000"/>
              </a:lnSpc>
            </a:pPr>
            <a:r>
              <a:rPr lang="it-IT" sz="2600" dirty="0">
                <a:cs typeface="Arial" panose="020B0604020202020204" pitchFamily="34" charset="0"/>
              </a:rPr>
              <a:t>Più i dispositivi sono interattivi, maggiori sono le difficoltà di addormentamento e il sonno non riposante </a:t>
            </a:r>
            <a:r>
              <a:rPr lang="it-IT" sz="2000" i="1" dirty="0">
                <a:cs typeface="Arial" panose="020B0604020202020204" pitchFamily="34" charset="0"/>
              </a:rPr>
              <a:t>(</a:t>
            </a:r>
            <a:r>
              <a:rPr lang="it-IT" sz="2000" i="1" dirty="0" err="1">
                <a:cs typeface="Arial" panose="020B0604020202020204" pitchFamily="34" charset="0"/>
              </a:rPr>
              <a:t>Gradisar</a:t>
            </a:r>
            <a:r>
              <a:rPr lang="it-IT" sz="2000" i="1" dirty="0">
                <a:cs typeface="Arial" panose="020B0604020202020204" pitchFamily="34" charset="0"/>
              </a:rPr>
              <a:t> et al. , 2013; </a:t>
            </a:r>
            <a:r>
              <a:rPr lang="it-IT" sz="2000" i="1" dirty="0" err="1">
                <a:cs typeface="Arial" panose="020B0604020202020204" pitchFamily="34" charset="0"/>
              </a:rPr>
              <a:t>Twenge</a:t>
            </a:r>
            <a:r>
              <a:rPr lang="it-IT" sz="2000" i="1" dirty="0">
                <a:cs typeface="Arial" panose="020B0604020202020204" pitchFamily="34" charset="0"/>
              </a:rPr>
              <a:t> et al., 2019)</a:t>
            </a:r>
          </a:p>
          <a:p>
            <a:pPr>
              <a:lnSpc>
                <a:spcPct val="150000"/>
              </a:lnSpc>
            </a:pPr>
            <a:endParaRPr lang="it-IT" sz="2400" dirty="0"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it-IT" sz="2600" i="1" dirty="0"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F8C222-9D69-FA77-D35E-9A5D436B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1600" y="95004"/>
            <a:ext cx="2836222" cy="16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0F718-A092-F8BA-0B2F-85540F77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IMPATTO DELL’ USO DEI DISPOSITIVI SUL SONNO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904BB-E89D-3696-0FB1-FF7D7884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7879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it-IT" dirty="0">
                <a:cs typeface="Arial" panose="020B0604020202020204" pitchFamily="34" charset="0"/>
              </a:rPr>
              <a:t>Il 37% degli adolescenti riferisce di perdere il sonno a causa dei social network </a:t>
            </a:r>
            <a:r>
              <a:rPr lang="it-IT" sz="2400" i="1" dirty="0">
                <a:cs typeface="Arial" panose="020B0604020202020204" pitchFamily="34" charset="0"/>
              </a:rPr>
              <a:t>(Espinoza et al , 2011)</a:t>
            </a:r>
          </a:p>
          <a:p>
            <a:pPr>
              <a:lnSpc>
                <a:spcPct val="160000"/>
              </a:lnSpc>
            </a:pPr>
            <a:r>
              <a:rPr lang="it-IT" dirty="0">
                <a:cs typeface="Arial" panose="020B0604020202020204" pitchFamily="34" charset="0"/>
              </a:rPr>
              <a:t>I messaggi durante la notte disturbano il sonno: 86% degli adolescenti dorme con il telefono in camera da letto, sotto il cuscino o in mano </a:t>
            </a:r>
            <a:r>
              <a:rPr lang="it-IT" sz="2400" i="1" dirty="0">
                <a:cs typeface="Arial" panose="020B0604020202020204" pitchFamily="34" charset="0"/>
              </a:rPr>
              <a:t>(</a:t>
            </a:r>
            <a:r>
              <a:rPr lang="it-IT" sz="2400" i="1" dirty="0" err="1">
                <a:cs typeface="Arial" panose="020B0604020202020204" pitchFamily="34" charset="0"/>
              </a:rPr>
              <a:t>Lenhart</a:t>
            </a:r>
            <a:r>
              <a:rPr lang="it-IT" sz="2400" i="1" dirty="0">
                <a:cs typeface="Arial" panose="020B0604020202020204" pitchFamily="34" charset="0"/>
              </a:rPr>
              <a:t> et al, 2010)</a:t>
            </a:r>
          </a:p>
          <a:p>
            <a:pPr>
              <a:lnSpc>
                <a:spcPct val="160000"/>
              </a:lnSpc>
            </a:pPr>
            <a:r>
              <a:rPr lang="it-IT" sz="2600" dirty="0">
                <a:cs typeface="Arial" panose="020B0604020202020204" pitchFamily="34" charset="0"/>
              </a:rPr>
              <a:t>Il 92% on line ogni giorno, 24% on line costantemente</a:t>
            </a:r>
          </a:p>
          <a:p>
            <a:pPr>
              <a:lnSpc>
                <a:spcPct val="160000"/>
              </a:lnSpc>
            </a:pPr>
            <a:r>
              <a:rPr lang="it-IT" dirty="0">
                <a:cs typeface="Arial" panose="020B0604020202020204" pitchFamily="34" charset="0"/>
              </a:rPr>
              <a:t>I messaggi in arrivo creano pressione per essere disponibili 24/7 e ansia quando l’accesso è limitato </a:t>
            </a:r>
            <a:r>
              <a:rPr lang="it-IT" sz="2400" i="1" dirty="0">
                <a:cs typeface="Arial" panose="020B0604020202020204" pitchFamily="34" charset="0"/>
              </a:rPr>
              <a:t>(</a:t>
            </a:r>
            <a:r>
              <a:rPr lang="it-IT" sz="2400" i="1" dirty="0" err="1">
                <a:cs typeface="Arial" panose="020B0604020202020204" pitchFamily="34" charset="0"/>
              </a:rPr>
              <a:t>Thomee</a:t>
            </a:r>
            <a:r>
              <a:rPr lang="it-IT" sz="2400" i="1" dirty="0">
                <a:cs typeface="Arial" panose="020B0604020202020204" pitchFamily="34" charset="0"/>
              </a:rPr>
              <a:t> et al, 2010)</a:t>
            </a:r>
          </a:p>
          <a:p>
            <a:pPr>
              <a:lnSpc>
                <a:spcPct val="160000"/>
              </a:lnSpc>
            </a:pPr>
            <a:r>
              <a:rPr lang="it-IT" sz="2600" dirty="0">
                <a:cs typeface="Arial" panose="020B0604020202020204" pitchFamily="34" charset="0"/>
              </a:rPr>
              <a:t>Educazione sull’utilizzo della tecnologia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03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40340-25F9-E414-C55E-8EF960A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6877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DURANTE LO SVILUPPO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3439A-BA59-E004-961D-FC004369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INFANZIA/PRESCOLARE</a:t>
            </a:r>
          </a:p>
          <a:p>
            <a:r>
              <a:rPr lang="it-IT" dirty="0"/>
              <a:t>Insonnia comportamentale (associazione/ </a:t>
            </a:r>
            <a:r>
              <a:rPr lang="it-IT" dirty="0" err="1"/>
              <a:t>limit</a:t>
            </a:r>
            <a:r>
              <a:rPr lang="it-IT" dirty="0"/>
              <a:t> setting)</a:t>
            </a:r>
          </a:p>
          <a:p>
            <a:r>
              <a:rPr lang="it-IT" dirty="0"/>
              <a:t>Coliche</a:t>
            </a:r>
          </a:p>
          <a:p>
            <a:r>
              <a:rPr lang="it-IT" dirty="0"/>
              <a:t>Allergia alimentare (allergia proteine latte vaccino)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SCOLARE</a:t>
            </a:r>
          </a:p>
          <a:p>
            <a:r>
              <a:rPr lang="it-IT" dirty="0"/>
              <a:t>Insonnia iniziale</a:t>
            </a:r>
          </a:p>
          <a:p>
            <a:r>
              <a:rPr lang="it-IT" dirty="0"/>
              <a:t>Paure all’addormentamento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ADOLESCENZA</a:t>
            </a:r>
          </a:p>
          <a:p>
            <a:r>
              <a:rPr lang="it-IT" dirty="0"/>
              <a:t>Cattiva igiene del sonno/Sindrome da fase di sonno ritardata</a:t>
            </a:r>
          </a:p>
          <a:p>
            <a:r>
              <a:rPr lang="it-IT" dirty="0"/>
              <a:t>Insonnia da abuso di sostanze</a:t>
            </a:r>
          </a:p>
          <a:p>
            <a:r>
              <a:rPr lang="it-IT" dirty="0"/>
              <a:t>Insonnia ambientale (tecnologia…)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solidFill>
                  <a:srgbClr val="008F00"/>
                </a:solidFill>
              </a:rPr>
              <a:t>INDIPENDENTE DALL’ETA’</a:t>
            </a:r>
          </a:p>
          <a:p>
            <a:r>
              <a:rPr lang="it-IT" dirty="0"/>
              <a:t>Associata con disturbi medici, neurologici o psichiatrici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29B4E0-F69F-E49D-5371-189E85897C34}"/>
              </a:ext>
            </a:extLst>
          </p:cNvPr>
          <p:cNvSpPr txBox="1"/>
          <p:nvPr/>
        </p:nvSpPr>
        <p:spPr>
          <a:xfrm>
            <a:off x="838200" y="5177641"/>
            <a:ext cx="6773883" cy="99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87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C0BBBB-3247-59FA-A31C-9ED00453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79"/>
            <a:ext cx="10515600" cy="103315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INSONNIE LEGATE A PATOLOGIE ORGANICHE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8DCB8-2989-5BE5-C175-7BE3D982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038"/>
            <a:ext cx="10515600" cy="521326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it-IT" b="1" dirty="0">
                <a:solidFill>
                  <a:srgbClr val="008F00"/>
                </a:solidFill>
              </a:rPr>
              <a:t>Qualsiasi malattia cronica </a:t>
            </a:r>
            <a:r>
              <a:rPr lang="it-IT" dirty="0"/>
              <a:t>può comportare insonnia, per il dolore, il rialzo febbrile, il malessere oppure per il trattamento farmacologico.</a:t>
            </a:r>
          </a:p>
          <a:p>
            <a:pPr>
              <a:lnSpc>
                <a:spcPct val="120000"/>
              </a:lnSpc>
            </a:pPr>
            <a:r>
              <a:rPr lang="it-IT" dirty="0"/>
              <a:t>Otite, infezioni alte e basse vie respiratorie, reflusso gastro-esofageo, broncospasmo, asma, dermatite atopica</a:t>
            </a:r>
          </a:p>
          <a:p>
            <a:pPr>
              <a:lnSpc>
                <a:spcPct val="120000"/>
              </a:lnSpc>
            </a:pPr>
            <a:r>
              <a:rPr lang="it-IT" dirty="0"/>
              <a:t>Le insonnie da cause organiche sono </a:t>
            </a:r>
            <a:r>
              <a:rPr lang="it-IT" b="1" dirty="0">
                <a:solidFill>
                  <a:srgbClr val="008F00"/>
                </a:solidFill>
              </a:rPr>
              <a:t>meno frequenti </a:t>
            </a:r>
            <a:r>
              <a:rPr lang="it-IT" dirty="0"/>
              <a:t>(circa 1/5) rispetto a quelle da cause psicofisiologiche o comportamentali</a:t>
            </a:r>
          </a:p>
          <a:p>
            <a:pPr>
              <a:lnSpc>
                <a:spcPct val="120000"/>
              </a:lnSpc>
            </a:pPr>
            <a:r>
              <a:rPr lang="it-IT" dirty="0"/>
              <a:t>Le caratteristiche che devono far sospettare una eziologia organica sono: </a:t>
            </a:r>
            <a:r>
              <a:rPr lang="it-IT" b="1" dirty="0">
                <a:solidFill>
                  <a:srgbClr val="008F00"/>
                </a:solidFill>
              </a:rPr>
              <a:t>risvegli prolungati, netta riduzione del tempo totale di sonno, veglia nella prima parte della notte, disturbi del comportamento diurno (iperattività).</a:t>
            </a:r>
          </a:p>
        </p:txBody>
      </p:sp>
    </p:spTree>
    <p:extLst>
      <p:ext uri="{BB962C8B-B14F-4D97-AF65-F5344CB8AC3E}">
        <p14:creationId xmlns:p14="http://schemas.microsoft.com/office/powerpoint/2010/main" val="9700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1"/>
          <p:cNvSpPr txBox="1">
            <a:spLocks noGrp="1"/>
          </p:cNvSpPr>
          <p:nvPr>
            <p:ph type="title"/>
          </p:nvPr>
        </p:nvSpPr>
        <p:spPr>
          <a:xfrm>
            <a:off x="838200" y="171451"/>
            <a:ext cx="10515600" cy="10715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>
                <a:solidFill>
                  <a:srgbClr val="008F00"/>
                </a:solidFill>
              </a:rPr>
              <a:t>TAKE HOME MESSAGES</a:t>
            </a:r>
            <a:endParaRPr dirty="0">
              <a:solidFill>
                <a:srgbClr val="008F00"/>
              </a:solidFill>
            </a:endParaRPr>
          </a:p>
        </p:txBody>
      </p:sp>
      <p:sp>
        <p:nvSpPr>
          <p:cNvPr id="14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52996" y="1243013"/>
            <a:ext cx="10515601" cy="56149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it-IT" sz="2400" dirty="0"/>
              <a:t> Esistono diversi sottotipi di insonnia con </a:t>
            </a:r>
            <a:r>
              <a:rPr sz="2400" dirty="0" err="1"/>
              <a:t>differenti</a:t>
            </a:r>
            <a:r>
              <a:rPr sz="2400" dirty="0"/>
              <a:t> </a:t>
            </a:r>
            <a:r>
              <a:rPr sz="2400" b="1" dirty="0" err="1">
                <a:solidFill>
                  <a:srgbClr val="008F00"/>
                </a:solidFill>
              </a:rPr>
              <a:t>espressioni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fenotipiche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dirty="0"/>
              <a:t>ed </a:t>
            </a:r>
            <a:r>
              <a:rPr sz="2400" dirty="0" err="1"/>
              <a:t>associat</a:t>
            </a:r>
            <a:r>
              <a:rPr lang="it-IT" sz="2400" dirty="0"/>
              <a:t>i</a:t>
            </a:r>
            <a:r>
              <a:rPr sz="2400" dirty="0"/>
              <a:t> a </a:t>
            </a:r>
            <a:r>
              <a:rPr sz="2400" b="1" dirty="0" err="1">
                <a:solidFill>
                  <a:srgbClr val="008F00"/>
                </a:solidFill>
              </a:rPr>
              <a:t>differenti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meccanismi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patofisiologici</a:t>
            </a:r>
            <a:r>
              <a:rPr sz="2400" b="1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 sz="2300"/>
            </a:pPr>
            <a:r>
              <a:rPr lang="it-IT" sz="2400" dirty="0"/>
              <a:t> </a:t>
            </a:r>
            <a:r>
              <a:rPr sz="2400" dirty="0"/>
              <a:t>L</a:t>
            </a:r>
            <a:r>
              <a:rPr lang="it-IT" sz="2400" b="1" dirty="0">
                <a:solidFill>
                  <a:srgbClr val="008F00"/>
                </a:solidFill>
              </a:rPr>
              <a:t>’anamnesi familiare</a:t>
            </a:r>
            <a:r>
              <a:rPr sz="2400" dirty="0"/>
              <a:t>,</a:t>
            </a:r>
            <a:r>
              <a:rPr lang="it-IT" sz="2400" dirty="0"/>
              <a:t> le </a:t>
            </a:r>
            <a:r>
              <a:rPr lang="it-IT" sz="2400" b="1" dirty="0">
                <a:solidFill>
                  <a:srgbClr val="008F00"/>
                </a:solidFill>
              </a:rPr>
              <a:t>caratteristiche cliniche </a:t>
            </a:r>
            <a:r>
              <a:rPr sz="2400" b="1" dirty="0">
                <a:solidFill>
                  <a:srgbClr val="008F00"/>
                </a:solidFill>
              </a:rPr>
              <a:t>d</a:t>
            </a:r>
            <a:r>
              <a:rPr lang="it-IT" sz="2400" b="1" dirty="0" err="1">
                <a:solidFill>
                  <a:srgbClr val="008F00"/>
                </a:solidFill>
              </a:rPr>
              <a:t>ell</a:t>
            </a:r>
            <a:r>
              <a:rPr lang="it-IT" sz="2400" b="1" dirty="0">
                <a:solidFill>
                  <a:srgbClr val="008F00"/>
                </a:solidFill>
              </a:rPr>
              <a:t>’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insonnia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dirty="0"/>
              <a:t>e </a:t>
            </a:r>
            <a:r>
              <a:rPr lang="it-IT" sz="2400" dirty="0"/>
              <a:t>la </a:t>
            </a:r>
            <a:r>
              <a:rPr lang="it-IT" sz="2400" b="1" dirty="0">
                <a:solidFill>
                  <a:srgbClr val="008F00"/>
                </a:solidFill>
              </a:rPr>
              <a:t>storia specifica</a:t>
            </a:r>
            <a:r>
              <a:rPr lang="it-IT" sz="2400" dirty="0"/>
              <a:t> del bambino </a:t>
            </a:r>
            <a:r>
              <a:rPr sz="2400" dirty="0" err="1"/>
              <a:t>costituiscono</a:t>
            </a:r>
            <a:r>
              <a:rPr sz="2400" dirty="0"/>
              <a:t> </a:t>
            </a:r>
            <a:r>
              <a:rPr lang="it-IT" sz="2400" dirty="0"/>
              <a:t>delle </a:t>
            </a:r>
            <a:r>
              <a:rPr sz="2400" dirty="0"/>
              <a:t>important</a:t>
            </a:r>
            <a:r>
              <a:rPr lang="it-IT" sz="2400" dirty="0"/>
              <a:t>i</a:t>
            </a:r>
            <a:r>
              <a:rPr sz="2400" dirty="0"/>
              <a:t> </a:t>
            </a:r>
            <a:r>
              <a:rPr sz="2400" dirty="0" err="1"/>
              <a:t>variabil</a:t>
            </a:r>
            <a:r>
              <a:rPr lang="it-IT" sz="2400" dirty="0"/>
              <a:t>i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dev</a:t>
            </a:r>
            <a:r>
              <a:rPr lang="it-IT" sz="2400" dirty="0" err="1"/>
              <a:t>ono</a:t>
            </a:r>
            <a:r>
              <a:rPr sz="2400" dirty="0"/>
              <a:t> </a:t>
            </a:r>
            <a:r>
              <a:rPr sz="2400" dirty="0" err="1"/>
              <a:t>essere</a:t>
            </a:r>
            <a:r>
              <a:rPr sz="2400" dirty="0"/>
              <a:t> </a:t>
            </a:r>
            <a:r>
              <a:rPr sz="2400" dirty="0" err="1"/>
              <a:t>pres</a:t>
            </a:r>
            <a:r>
              <a:rPr lang="it-IT" sz="2400" dirty="0"/>
              <a:t>e</a:t>
            </a:r>
            <a:r>
              <a:rPr sz="2400" dirty="0"/>
              <a:t> in </a:t>
            </a:r>
            <a:r>
              <a:rPr sz="2400" dirty="0" err="1"/>
              <a:t>considerazione</a:t>
            </a:r>
            <a:r>
              <a:rPr sz="2400" dirty="0"/>
              <a:t> dal </a:t>
            </a:r>
            <a:r>
              <a:rPr sz="2400" dirty="0" err="1"/>
              <a:t>clinico</a:t>
            </a:r>
            <a:r>
              <a:rPr sz="2400" dirty="0"/>
              <a:t> </a:t>
            </a:r>
            <a:r>
              <a:rPr sz="2400" dirty="0" err="1"/>
              <a:t>nella</a:t>
            </a:r>
            <a:r>
              <a:rPr sz="2400" dirty="0"/>
              <a:t> </a:t>
            </a:r>
            <a:r>
              <a:rPr sz="2400" dirty="0" err="1"/>
              <a:t>valutazione</a:t>
            </a:r>
            <a:r>
              <a:rPr sz="2400" dirty="0"/>
              <a:t> </a:t>
            </a:r>
            <a:r>
              <a:rPr lang="it-IT" sz="2400" dirty="0"/>
              <a:t>dell’insonnia.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 sz="2300"/>
            </a:pPr>
            <a:r>
              <a:rPr lang="it-IT" sz="2400" dirty="0"/>
              <a:t> </a:t>
            </a:r>
            <a:r>
              <a:rPr sz="2400" dirty="0" err="1"/>
              <a:t>Riconoscere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b="1" dirty="0" err="1">
                <a:solidFill>
                  <a:srgbClr val="008F00"/>
                </a:solidFill>
              </a:rPr>
              <a:t>diversi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sottotipi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dirty="0"/>
              <a:t>di </a:t>
            </a:r>
            <a:r>
              <a:rPr sz="2400" dirty="0" err="1"/>
              <a:t>insonnia</a:t>
            </a:r>
            <a:r>
              <a:rPr sz="2400" dirty="0"/>
              <a:t> </a:t>
            </a:r>
            <a:r>
              <a:rPr sz="2400" dirty="0" err="1"/>
              <a:t>permette</a:t>
            </a:r>
            <a:r>
              <a:rPr sz="2400" dirty="0"/>
              <a:t> di </a:t>
            </a:r>
            <a:r>
              <a:rPr sz="2400" dirty="0" err="1"/>
              <a:t>ottimizzare</a:t>
            </a:r>
            <a:r>
              <a:rPr sz="2400" dirty="0"/>
              <a:t> la </a:t>
            </a:r>
            <a:r>
              <a:rPr sz="2400" dirty="0" err="1"/>
              <a:t>valutazione</a:t>
            </a:r>
            <a:r>
              <a:rPr sz="2400" dirty="0"/>
              <a:t> e </a:t>
            </a:r>
            <a:r>
              <a:rPr sz="2400" dirty="0" err="1"/>
              <a:t>aiuta</a:t>
            </a:r>
            <a:r>
              <a:rPr sz="2400" dirty="0"/>
              <a:t> </a:t>
            </a:r>
            <a:r>
              <a:rPr sz="2400" dirty="0" err="1"/>
              <a:t>nella</a:t>
            </a:r>
            <a:r>
              <a:rPr sz="2400" dirty="0"/>
              <a:t> </a:t>
            </a:r>
            <a:r>
              <a:rPr sz="2400" b="1" dirty="0" err="1">
                <a:solidFill>
                  <a:srgbClr val="008F00"/>
                </a:solidFill>
              </a:rPr>
              <a:t>scelta</a:t>
            </a:r>
            <a:r>
              <a:rPr sz="2400" b="1" dirty="0">
                <a:solidFill>
                  <a:srgbClr val="008F00"/>
                </a:solidFill>
              </a:rPr>
              <a:t> </a:t>
            </a:r>
            <a:r>
              <a:rPr sz="2400" b="1" dirty="0" err="1">
                <a:solidFill>
                  <a:srgbClr val="008F00"/>
                </a:solidFill>
              </a:rPr>
              <a:t>terapeutica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olo 3"/>
          <p:cNvSpPr txBox="1">
            <a:spLocks noGrp="1"/>
          </p:cNvSpPr>
          <p:nvPr>
            <p:ph type="title"/>
          </p:nvPr>
        </p:nvSpPr>
        <p:spPr>
          <a:xfrm>
            <a:off x="838200" y="145279"/>
            <a:ext cx="10515600" cy="123914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it-IT" dirty="0">
                <a:solidFill>
                  <a:srgbClr val="008F00"/>
                </a:solidFill>
              </a:rPr>
              <a:t>TAKE HOME MESSAGES</a:t>
            </a:r>
            <a:endParaRPr dirty="0">
              <a:solidFill>
                <a:srgbClr val="008F00"/>
              </a:solidFill>
            </a:endParaRPr>
          </a:p>
        </p:txBody>
      </p:sp>
      <p:sp>
        <p:nvSpPr>
          <p:cNvPr id="153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623700"/>
            <a:ext cx="10515600" cy="455326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5000"/>
              </a:lnSpc>
              <a:buFont typeface="Wingdings" pitchFamily="2" charset="2"/>
              <a:buChar char="Ø"/>
              <a:defRPr sz="2700">
                <a:uFill>
                  <a:solidFill>
                    <a:srgbClr val="000000"/>
                  </a:solidFill>
                </a:uFill>
              </a:defRPr>
            </a:pPr>
            <a:r>
              <a:rPr lang="it-IT" dirty="0">
                <a:solidFill>
                  <a:schemeClr val="tx1"/>
                </a:solidFill>
              </a:rPr>
              <a:t> L’ insonnia è </a:t>
            </a:r>
            <a:r>
              <a:rPr b="1" dirty="0">
                <a:solidFill>
                  <a:srgbClr val="008F00"/>
                </a:solidFill>
              </a:rPr>
              <a:t>frequent</a:t>
            </a:r>
            <a:r>
              <a:rPr lang="it-IT" b="1" dirty="0">
                <a:solidFill>
                  <a:srgbClr val="008F00"/>
                </a:solidFill>
              </a:rPr>
              <a:t>e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/>
              <a:t>, </a:t>
            </a:r>
            <a:r>
              <a:rPr b="1" dirty="0">
                <a:solidFill>
                  <a:srgbClr val="008F00"/>
                </a:solidFill>
              </a:rPr>
              <a:t>non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dirty="0"/>
              <a:t>sempre </a:t>
            </a:r>
            <a:r>
              <a:rPr lang="it-IT" dirty="0"/>
              <a:t>è </a:t>
            </a:r>
            <a:r>
              <a:rPr b="1" dirty="0" err="1">
                <a:solidFill>
                  <a:srgbClr val="008F00"/>
                </a:solidFill>
              </a:rPr>
              <a:t>transitori</a:t>
            </a:r>
            <a:r>
              <a:rPr lang="it-IT" b="1" dirty="0">
                <a:solidFill>
                  <a:srgbClr val="008F00"/>
                </a:solidFill>
              </a:rPr>
              <a:t>a</a:t>
            </a:r>
            <a:r>
              <a:rPr dirty="0">
                <a:solidFill>
                  <a:srgbClr val="008F00"/>
                </a:solidFill>
              </a:rPr>
              <a:t> </a:t>
            </a:r>
            <a:r>
              <a:rPr dirty="0"/>
              <a:t>e solo </a:t>
            </a:r>
            <a:r>
              <a:rPr dirty="0" err="1"/>
              <a:t>marginalmente</a:t>
            </a:r>
            <a:r>
              <a:rPr dirty="0"/>
              <a:t> </a:t>
            </a:r>
            <a:r>
              <a:rPr dirty="0" err="1"/>
              <a:t>diminuisc</a:t>
            </a:r>
            <a:r>
              <a:rPr lang="it-IT" dirty="0"/>
              <a:t>e</a:t>
            </a:r>
            <a:r>
              <a:rPr dirty="0"/>
              <a:t> con </a:t>
            </a:r>
            <a:r>
              <a:rPr dirty="0" err="1"/>
              <a:t>l’età</a:t>
            </a:r>
            <a:r>
              <a:rPr dirty="0"/>
              <a:t> </a:t>
            </a:r>
            <a:r>
              <a:rPr sz="2000" i="1" dirty="0"/>
              <a:t>(Fernandez -Mendoza, 2021)</a:t>
            </a:r>
            <a:r>
              <a:rPr lang="it-IT" i="1" dirty="0"/>
              <a:t>.</a:t>
            </a:r>
            <a:endParaRPr lang="it-IT" sz="3000" i="1" dirty="0"/>
          </a:p>
          <a:p>
            <a:pPr algn="just">
              <a:lnSpc>
                <a:spcPct val="135000"/>
              </a:lnSpc>
              <a:buSzTx/>
              <a:buFont typeface="Wingdings" pitchFamily="2" charset="2"/>
              <a:buChar char="Ø"/>
              <a:defRPr sz="3000">
                <a:uFill>
                  <a:solidFill>
                    <a:srgbClr val="000000"/>
                  </a:solidFill>
                </a:uFill>
              </a:defRPr>
            </a:pPr>
            <a:endParaRPr lang="it-IT" sz="3000" i="1" dirty="0"/>
          </a:p>
          <a:p>
            <a:pPr algn="just">
              <a:lnSpc>
                <a:spcPct val="135000"/>
              </a:lnSpc>
              <a:buFont typeface="Wingdings" pitchFamily="2" charset="2"/>
              <a:buChar char="Ø"/>
              <a:defRPr sz="2700">
                <a:uFill>
                  <a:solidFill>
                    <a:srgbClr val="000000"/>
                  </a:solidFill>
                </a:uFill>
              </a:defRPr>
            </a:pPr>
            <a:r>
              <a:rPr lang="it-IT" dirty="0"/>
              <a:t> </a:t>
            </a:r>
            <a:r>
              <a:rPr lang="it-IT" b="1" dirty="0">
                <a:solidFill>
                  <a:srgbClr val="008F00"/>
                </a:solidFill>
              </a:rPr>
              <a:t>Persistendo</a:t>
            </a:r>
            <a:r>
              <a:rPr lang="it-IT" dirty="0"/>
              <a:t> l'insonnia dall'infanzia </a:t>
            </a:r>
            <a:r>
              <a:rPr lang="it-IT" b="1" dirty="0">
                <a:solidFill>
                  <a:srgbClr val="008F00"/>
                </a:solidFill>
              </a:rPr>
              <a:t>nell’età adulta </a:t>
            </a:r>
            <a:r>
              <a:rPr lang="it-IT" dirty="0"/>
              <a:t>è fondamentale promuoverne una maggiore conoscenza come una questione di sanità pubblica.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C0D88-878D-558F-8D6C-ABF1B1E6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</a:rPr>
              <a:t>GRAZIE DELL’ ATTENZIONE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E8BEBF-6B5C-8D0D-267E-F32EE2C14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1385888"/>
            <a:ext cx="4729163" cy="5229225"/>
          </a:xfrm>
        </p:spPr>
      </p:pic>
    </p:spTree>
    <p:extLst>
      <p:ext uri="{BB962C8B-B14F-4D97-AF65-F5344CB8AC3E}">
        <p14:creationId xmlns:p14="http://schemas.microsoft.com/office/powerpoint/2010/main" val="40175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71A09-6C1D-5838-F19C-978831D7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973776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  <a:cs typeface="Arial" panose="020B0604020202020204" pitchFamily="34" charset="0"/>
              </a:rPr>
              <a:t>INSONNIA CRONICA DELL’ INFANZIA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84A82-D7E3-DC31-D1F9-BBBCA13D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52726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A partire dai</a:t>
            </a:r>
            <a:r>
              <a:rPr lang="it-IT" b="1" dirty="0">
                <a:solidFill>
                  <a:srgbClr val="008F00"/>
                </a:solidFill>
              </a:rPr>
              <a:t> 6 mesi di età </a:t>
            </a:r>
            <a:r>
              <a:rPr lang="it-IT" dirty="0"/>
              <a:t>è ragionevole considerare una diagnosi di disturbo di insonnia cronica, a meno che l’insonnia sia molto marcata in età precoce</a:t>
            </a:r>
          </a:p>
          <a:p>
            <a:pPr>
              <a:lnSpc>
                <a:spcPct val="150000"/>
              </a:lnSpc>
            </a:pPr>
            <a:r>
              <a:rPr lang="it-IT" dirty="0"/>
              <a:t>I genitori che hanno </a:t>
            </a:r>
            <a:r>
              <a:rPr lang="it-IT" b="1" dirty="0">
                <a:solidFill>
                  <a:srgbClr val="008F00"/>
                </a:solidFill>
              </a:rPr>
              <a:t>aspettative irrealistiche </a:t>
            </a:r>
            <a:r>
              <a:rPr lang="it-IT" dirty="0"/>
              <a:t>di sonno per i loro figli  possono </a:t>
            </a:r>
            <a:r>
              <a:rPr lang="it-IT" b="1" dirty="0">
                <a:solidFill>
                  <a:srgbClr val="008F00"/>
                </a:solidFill>
              </a:rPr>
              <a:t>predisporli </a:t>
            </a:r>
            <a:r>
              <a:rPr lang="it-IT" dirty="0"/>
              <a:t>ad insonnia mettendoli a letto troppo presto o assegnando troppo tempo a letto ogni notte</a:t>
            </a:r>
          </a:p>
          <a:p>
            <a:pPr>
              <a:lnSpc>
                <a:spcPct val="150000"/>
              </a:lnSpc>
            </a:pPr>
            <a:r>
              <a:rPr lang="it-IT" dirty="0"/>
              <a:t>E’ spesso associata a un </a:t>
            </a:r>
            <a:r>
              <a:rPr lang="it-IT" b="1" dirty="0">
                <a:solidFill>
                  <a:srgbClr val="008F00"/>
                </a:solidFill>
              </a:rPr>
              <a:t>temperamento difficile</a:t>
            </a:r>
            <a:r>
              <a:rPr lang="it-IT" dirty="0"/>
              <a:t>, così come ad altre condizioni mediche e psichiatriche </a:t>
            </a:r>
          </a:p>
        </p:txBody>
      </p:sp>
    </p:spTree>
    <p:extLst>
      <p:ext uri="{BB962C8B-B14F-4D97-AF65-F5344CB8AC3E}">
        <p14:creationId xmlns:p14="http://schemas.microsoft.com/office/powerpoint/2010/main" val="13655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61392-C8F0-0548-B98A-AEE0B9CA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"/>
            <a:ext cx="8334692" cy="33223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+mn-lt"/>
              </a:rPr>
              <a:t>Esistono secondo Anders (1979) due tipi di neonati: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- </a:t>
            </a:r>
            <a:r>
              <a:rPr lang="it-IT" sz="2800" b="1" dirty="0">
                <a:solidFill>
                  <a:srgbClr val="008F00"/>
                </a:solidFill>
                <a:latin typeface="+mn-lt"/>
              </a:rPr>
              <a:t>self-</a:t>
            </a:r>
            <a:r>
              <a:rPr lang="it-IT" sz="2800" b="1" dirty="0" err="1">
                <a:solidFill>
                  <a:srgbClr val="008F00"/>
                </a:solidFill>
                <a:latin typeface="+mn-lt"/>
              </a:rPr>
              <a:t>soothers</a:t>
            </a:r>
            <a:r>
              <a:rPr lang="it-IT" sz="2800" dirty="0">
                <a:solidFill>
                  <a:srgbClr val="008F00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(autosufficienti: si riaddormentano senza svegliare i genitori)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- </a:t>
            </a:r>
            <a:r>
              <a:rPr lang="it-IT" sz="2800" b="1" dirty="0">
                <a:solidFill>
                  <a:srgbClr val="008F00"/>
                </a:solidFill>
                <a:latin typeface="+mn-lt"/>
              </a:rPr>
              <a:t>segnalatori </a:t>
            </a:r>
            <a:r>
              <a:rPr lang="it-IT" sz="2800" dirty="0">
                <a:latin typeface="+mn-lt"/>
              </a:rPr>
              <a:t>(che piangono di notte)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Nessuna differenza nell’organizzazione del sonno, ma nelle pratiche dei genitori all’addormentamento e ai risvegli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EA55AE-D44A-93D1-4487-DE536FC3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3" y="3059301"/>
            <a:ext cx="5157788" cy="130981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sz="2800" dirty="0"/>
              <a:t>Associazioni </a:t>
            </a:r>
            <a:r>
              <a:rPr lang="it-IT" sz="2800" dirty="0">
                <a:solidFill>
                  <a:srgbClr val="008F00"/>
                </a:solidFill>
              </a:rPr>
              <a:t>positive</a:t>
            </a:r>
            <a:r>
              <a:rPr lang="it-IT" sz="2800" dirty="0"/>
              <a:t>  del sonno: </a:t>
            </a:r>
            <a:endParaRPr lang="it-IT" sz="2800" b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CBB129-BF7B-7AA0-3E5D-4B78E30DB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643438"/>
            <a:ext cx="5157787" cy="1849437"/>
          </a:xfrm>
        </p:spPr>
        <p:txBody>
          <a:bodyPr>
            <a:normAutofit/>
          </a:bodyPr>
          <a:lstStyle/>
          <a:p>
            <a:r>
              <a:rPr lang="it-IT" sz="2400" dirty="0"/>
              <a:t>Ciuccio </a:t>
            </a:r>
          </a:p>
          <a:p>
            <a:r>
              <a:rPr lang="it-IT" sz="2400" dirty="0"/>
              <a:t>Rumori bianchi </a:t>
            </a:r>
          </a:p>
          <a:p>
            <a:r>
              <a:rPr lang="it-IT" sz="2400" dirty="0"/>
              <a:t>Fratello che condivide stanza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C0E730-8F86-390F-8773-3A5F90B1F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319233"/>
            <a:ext cx="5865420" cy="104987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it-IT" sz="2800" dirty="0"/>
              <a:t>Associazioni </a:t>
            </a:r>
            <a:r>
              <a:rPr lang="it-IT" sz="2800" dirty="0">
                <a:solidFill>
                  <a:srgbClr val="008F00"/>
                </a:solidFill>
              </a:rPr>
              <a:t>negative </a:t>
            </a:r>
            <a:r>
              <a:rPr lang="it-IT" sz="2800" dirty="0"/>
              <a:t>del sonno:</a:t>
            </a:r>
            <a:endParaRPr lang="it-IT" sz="2800" b="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986289-E552-43BC-DF30-BDD2E3B3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643438"/>
            <a:ext cx="5183188" cy="1849436"/>
          </a:xfrm>
        </p:spPr>
        <p:txBody>
          <a:bodyPr>
            <a:normAutofit/>
          </a:bodyPr>
          <a:lstStyle/>
          <a:p>
            <a:r>
              <a:rPr lang="it-IT" sz="2400" dirty="0"/>
              <a:t>Allattamento al seno- biberon</a:t>
            </a:r>
          </a:p>
          <a:p>
            <a:r>
              <a:rPr lang="it-IT" sz="2400" dirty="0" err="1"/>
              <a:t>Cullamento</a:t>
            </a:r>
            <a:r>
              <a:rPr lang="it-IT" sz="2400" dirty="0"/>
              <a:t> - Dondolamento</a:t>
            </a:r>
          </a:p>
          <a:p>
            <a:r>
              <a:rPr lang="it-IT" sz="2400" dirty="0"/>
              <a:t>Tocco genitoriale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F9CC93-5CD9-10DB-6EBB-038C7F52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9160" y="1996441"/>
            <a:ext cx="3154680" cy="185928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2321E12-D7CD-419F-6141-A8646DFE0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9160" y="106681"/>
            <a:ext cx="3154680" cy="17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615FB-DF25-208A-9C93-6CCD1269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8F00"/>
                </a:solidFill>
                <a:latin typeface="+mn-lt"/>
              </a:rPr>
              <a:t>PRATICHE COMUNI DA EVITARE </a:t>
            </a:r>
            <a:br>
              <a:rPr lang="it-IT" b="1" dirty="0">
                <a:solidFill>
                  <a:srgbClr val="008F00"/>
                </a:solidFill>
                <a:latin typeface="+mn-lt"/>
              </a:rPr>
            </a:br>
            <a:r>
              <a:rPr lang="it-IT" b="1" dirty="0">
                <a:solidFill>
                  <a:srgbClr val="008F00"/>
                </a:solidFill>
                <a:latin typeface="+mn-lt"/>
              </a:rPr>
              <a:t>ALL’ ADDORMENTAMENTO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B16F0-AFD8-9AD8-E033-31D87601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399"/>
            <a:ext cx="9479280" cy="4435475"/>
          </a:xfrm>
        </p:spPr>
        <p:txBody>
          <a:bodyPr>
            <a:normAutofit/>
          </a:bodyPr>
          <a:lstStyle/>
          <a:p>
            <a:r>
              <a:rPr lang="it-IT" dirty="0"/>
              <a:t>Seno o biberon mentre ci si addormenta</a:t>
            </a:r>
          </a:p>
          <a:p>
            <a:r>
              <a:rPr lang="it-IT" dirty="0"/>
              <a:t>Dondolare e addormentare il bambino tra le braccia dei genitori</a:t>
            </a:r>
          </a:p>
          <a:p>
            <a:r>
              <a:rPr lang="it-IT" dirty="0"/>
              <a:t>Permettere di toccare i capelli o altri parti del corpo</a:t>
            </a:r>
          </a:p>
          <a:p>
            <a:r>
              <a:rPr lang="it-IT" dirty="0"/>
              <a:t>Addormentarsi nel letto con il bambino</a:t>
            </a:r>
          </a:p>
          <a:p>
            <a:r>
              <a:rPr lang="it-IT" dirty="0"/>
              <a:t>Somministrare infusi a base di erbe</a:t>
            </a:r>
          </a:p>
          <a:p>
            <a:r>
              <a:rPr lang="it-IT" dirty="0"/>
              <a:t>Lasciare che il bambino si stanchi molto per farlo addormentare più facilmente</a:t>
            </a:r>
          </a:p>
          <a:p>
            <a:r>
              <a:rPr lang="it-IT" dirty="0"/>
              <a:t>Addormentare il bambino con TV o device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D5192F0-8F19-1D11-2751-9B915ED2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9300" y="1690688"/>
            <a:ext cx="3670300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67E76-422B-6CBD-6EBD-54CF7B86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008F00"/>
                </a:solidFill>
                <a:latin typeface="+mn-lt"/>
              </a:rPr>
              <a:t>PREVALENZA DELL’INSONNIA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715862-9B32-305C-FB3B-B726E2DE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it-IT" sz="3600" b="1" dirty="0">
                <a:solidFill>
                  <a:srgbClr val="008F00"/>
                </a:solidFill>
                <a:latin typeface="+mn-lt"/>
              </a:rPr>
              <a:t>15-30 % </a:t>
            </a:r>
            <a:r>
              <a:rPr lang="it-IT" sz="3600" dirty="0">
                <a:latin typeface="+mn-lt"/>
              </a:rPr>
              <a:t>dei bambini in età prescolare:</a:t>
            </a:r>
            <a:r>
              <a:rPr lang="it-IT" sz="3600" dirty="0"/>
              <a:t> </a:t>
            </a:r>
            <a:r>
              <a:rPr lang="it-IT" sz="3600" b="1" dirty="0">
                <a:solidFill>
                  <a:srgbClr val="008F00"/>
                </a:solidFill>
                <a:latin typeface="+mn-lt"/>
              </a:rPr>
              <a:t>1 - 5 anni</a:t>
            </a:r>
          </a:p>
          <a:p>
            <a:r>
              <a:rPr lang="it-IT" sz="3600" b="1" dirty="0">
                <a:solidFill>
                  <a:srgbClr val="008F00"/>
                </a:solidFill>
                <a:latin typeface="+mn-lt"/>
              </a:rPr>
              <a:t>11-15 %</a:t>
            </a:r>
            <a:r>
              <a:rPr lang="it-IT" sz="3600" dirty="0">
                <a:latin typeface="+mn-lt"/>
              </a:rPr>
              <a:t> in età scolare : </a:t>
            </a:r>
            <a:r>
              <a:rPr lang="it-IT" sz="3600" b="1" dirty="0">
                <a:solidFill>
                  <a:srgbClr val="008F00"/>
                </a:solidFill>
                <a:latin typeface="+mn-lt"/>
              </a:rPr>
              <a:t>6 - 12 anni</a:t>
            </a:r>
            <a:endParaRPr lang="it-IT" sz="3600" dirty="0">
              <a:latin typeface="+mn-lt"/>
            </a:endParaRPr>
          </a:p>
          <a:p>
            <a:r>
              <a:rPr lang="it-IT" sz="3600" b="1" dirty="0">
                <a:solidFill>
                  <a:srgbClr val="008F00"/>
                </a:solidFill>
                <a:latin typeface="+mn-lt"/>
              </a:rPr>
              <a:t>20-30 %</a:t>
            </a:r>
            <a:r>
              <a:rPr lang="it-IT" sz="3600" dirty="0">
                <a:latin typeface="+mn-lt"/>
              </a:rPr>
              <a:t> negli </a:t>
            </a:r>
            <a:r>
              <a:rPr lang="it-IT" sz="3600" b="1" dirty="0">
                <a:solidFill>
                  <a:srgbClr val="008F00"/>
                </a:solidFill>
                <a:latin typeface="+mn-lt"/>
              </a:rPr>
              <a:t>adolescenti</a:t>
            </a:r>
          </a:p>
          <a:p>
            <a:endParaRPr lang="it-IT" dirty="0"/>
          </a:p>
          <a:p>
            <a:endParaRPr lang="it-IT" sz="2800" dirty="0">
              <a:latin typeface="+mn-lt"/>
            </a:endParaRPr>
          </a:p>
          <a:p>
            <a:r>
              <a:rPr lang="it-IT" sz="3600" dirty="0">
                <a:latin typeface="+mn-lt"/>
              </a:rPr>
              <a:t>La richiesta di consulenza sui problemi di sonno dipende più dall’effetto sui genitori che dall’effetto sul bambino</a:t>
            </a:r>
            <a:br>
              <a:rPr lang="it-IT" sz="3600" dirty="0">
                <a:latin typeface="+mn-lt"/>
              </a:rPr>
            </a:br>
            <a:br>
              <a:rPr lang="it-IT" sz="3600" dirty="0">
                <a:latin typeface="+mn-lt"/>
              </a:rPr>
            </a:br>
            <a:br>
              <a:rPr lang="it-IT" sz="2800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345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CC84E-4582-2F29-135B-6BFEB3E8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0"/>
            <a:ext cx="4421505" cy="1097280"/>
          </a:xfrm>
        </p:spPr>
        <p:txBody>
          <a:bodyPr/>
          <a:lstStyle/>
          <a:p>
            <a:r>
              <a:rPr lang="it-IT" b="1" dirty="0">
                <a:solidFill>
                  <a:srgbClr val="008F00"/>
                </a:solidFill>
                <a:latin typeface="+mn-lt"/>
              </a:rPr>
              <a:t>SONNO E SVILUPPO CEREBRALE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448DE-7399-5A29-5D6D-D8FDD6DF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0463"/>
            <a:ext cx="6172200" cy="38152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it-IT" sz="3600" dirty="0"/>
              <a:t>Il periodo di picco dell’insonnia è un periodo di particolare </a:t>
            </a:r>
            <a:r>
              <a:rPr lang="it-IT" sz="3600" b="1" dirty="0">
                <a:solidFill>
                  <a:srgbClr val="008F00"/>
                </a:solidFill>
              </a:rPr>
              <a:t>suscettibilità per lo sviluppo della corteccia prefrontale (PFC) </a:t>
            </a:r>
            <a:r>
              <a:rPr lang="it-IT" sz="2600" i="1" dirty="0"/>
              <a:t>(</a:t>
            </a:r>
            <a:r>
              <a:rPr lang="it-IT" sz="2600" i="1" dirty="0" err="1"/>
              <a:t>Gozal</a:t>
            </a:r>
            <a:r>
              <a:rPr lang="it-IT" sz="2600" i="1" dirty="0"/>
              <a:t>, 2001) </a:t>
            </a:r>
            <a:r>
              <a:rPr lang="it-IT" sz="3600" dirty="0"/>
              <a:t>che può essere </a:t>
            </a:r>
            <a:r>
              <a:rPr lang="it-IT" sz="3600" b="1" dirty="0">
                <a:solidFill>
                  <a:srgbClr val="008F00"/>
                </a:solidFill>
              </a:rPr>
              <a:t>solo parzialmente reversibile </a:t>
            </a:r>
            <a:r>
              <a:rPr lang="it-IT" sz="2600" i="1" dirty="0"/>
              <a:t>(Beebe e </a:t>
            </a:r>
            <a:r>
              <a:rPr lang="it-IT" sz="2600" i="1" dirty="0" err="1"/>
              <a:t>Gozal</a:t>
            </a:r>
            <a:r>
              <a:rPr lang="it-IT" sz="2600" i="1" dirty="0"/>
              <a:t>, 2002)</a:t>
            </a:r>
          </a:p>
          <a:p>
            <a:pPr>
              <a:lnSpc>
                <a:spcPct val="170000"/>
              </a:lnSpc>
            </a:pPr>
            <a:r>
              <a:rPr lang="it-IT" sz="3600" dirty="0"/>
              <a:t>L’ impatto della deprivazione di sonno è più evidente nelle aree cerebrali </a:t>
            </a:r>
            <a:r>
              <a:rPr lang="it-IT" sz="3600" b="1" dirty="0">
                <a:solidFill>
                  <a:srgbClr val="008F00"/>
                </a:solidFill>
              </a:rPr>
              <a:t>frontali</a:t>
            </a:r>
            <a:r>
              <a:rPr lang="it-IT" sz="3600" dirty="0"/>
              <a:t> </a:t>
            </a:r>
            <a:r>
              <a:rPr lang="it-IT" sz="2400" i="1" dirty="0"/>
              <a:t>(</a:t>
            </a:r>
            <a:r>
              <a:rPr lang="it-IT" sz="2400" i="1" dirty="0" err="1"/>
              <a:t>Cajochen</a:t>
            </a:r>
            <a:r>
              <a:rPr lang="it-IT" sz="2400" i="1" dirty="0"/>
              <a:t>, 2001)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443B51-3B21-378E-76E2-6B5889EF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64919"/>
            <a:ext cx="4846320" cy="29108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166910-C7CE-193A-D22A-AB953F2856C4}"/>
              </a:ext>
            </a:extLst>
          </p:cNvPr>
          <p:cNvSpPr txBox="1"/>
          <p:nvPr/>
        </p:nvSpPr>
        <p:spPr>
          <a:xfrm>
            <a:off x="533400" y="4373880"/>
            <a:ext cx="10683240" cy="234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Importanti progressi nelle funzioni esecutive hanno luogo tra </a:t>
            </a:r>
            <a:r>
              <a:rPr lang="it-IT" sz="2400" b="1" dirty="0">
                <a:solidFill>
                  <a:srgbClr val="008F00"/>
                </a:solidFill>
              </a:rPr>
              <a:t>1- 6 aa</a:t>
            </a:r>
            <a:r>
              <a:rPr lang="it-IT" sz="2800" b="1" dirty="0">
                <a:solidFill>
                  <a:srgbClr val="008F00"/>
                </a:solidFill>
              </a:rPr>
              <a:t> </a:t>
            </a:r>
            <a:r>
              <a:rPr lang="it-IT" sz="2000" i="1" dirty="0"/>
              <a:t>(</a:t>
            </a:r>
            <a:r>
              <a:rPr lang="it-IT" sz="2000" i="1" dirty="0" err="1"/>
              <a:t>Zelazo</a:t>
            </a:r>
            <a:r>
              <a:rPr lang="it-IT" sz="2000" i="1" dirty="0"/>
              <a:t> , 2008)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8F00"/>
                </a:solidFill>
              </a:rPr>
              <a:t>Il potenziale impatto del sonno sulle funzioni esecutive può essere particolarmente potente all’inizio dello sviluppo </a:t>
            </a:r>
            <a:r>
              <a:rPr lang="it-IT" sz="2400" dirty="0"/>
              <a:t>, quando il cervello mostra una sostanziale plasticità</a:t>
            </a:r>
          </a:p>
        </p:txBody>
      </p:sp>
    </p:spTree>
    <p:extLst>
      <p:ext uri="{BB962C8B-B14F-4D97-AF65-F5344CB8AC3E}">
        <p14:creationId xmlns:p14="http://schemas.microsoft.com/office/powerpoint/2010/main" val="249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B3C16-557A-4C0E-596C-5248E8A3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"/>
            <a:ext cx="11163300" cy="1185862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008F00"/>
                </a:solidFill>
                <a:latin typeface="+mn-lt"/>
              </a:rPr>
              <a:t>CONSEGUENZE DELL’INSONNIA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AA65B0-B3BD-18DE-1378-CA2C9701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185863"/>
            <a:ext cx="10515600" cy="5414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+mn-lt"/>
              </a:rPr>
              <a:t>problemi di </a:t>
            </a:r>
            <a:r>
              <a:rPr lang="it-IT" sz="2800" b="1" dirty="0">
                <a:solidFill>
                  <a:srgbClr val="008F00"/>
                </a:solidFill>
                <a:latin typeface="+mn-lt"/>
              </a:rPr>
              <a:t>attenzione 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8F00"/>
                </a:solidFill>
                <a:latin typeface="+mn-lt"/>
              </a:rPr>
              <a:t>iperattività 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+mn-lt"/>
              </a:rPr>
              <a:t>comportamento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>
                <a:solidFill>
                  <a:srgbClr val="008F00"/>
                </a:solidFill>
                <a:latin typeface="+mn-lt"/>
              </a:rPr>
              <a:t>oppositivo e aggressivo </a:t>
            </a:r>
          </a:p>
          <a:p>
            <a:pPr>
              <a:lnSpc>
                <a:spcPct val="150000"/>
              </a:lnSpc>
            </a:pPr>
            <a:r>
              <a:rPr lang="it-IT" dirty="0"/>
              <a:t>d</a:t>
            </a:r>
            <a:r>
              <a:rPr lang="it-IT" sz="2800" dirty="0"/>
              <a:t>isturbi dell’ </a:t>
            </a:r>
            <a:r>
              <a:rPr lang="it-IT" sz="2800" b="1" dirty="0">
                <a:solidFill>
                  <a:srgbClr val="008F00"/>
                </a:solidFill>
                <a:latin typeface="+mn-lt"/>
              </a:rPr>
              <a:t>umore 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8F00"/>
                </a:solidFill>
                <a:latin typeface="+mn-lt"/>
              </a:rPr>
              <a:t>ansia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008F00"/>
                </a:solidFill>
                <a:latin typeface="+mn-lt"/>
              </a:rPr>
              <a:t>prestazioni cognitive inferiori </a:t>
            </a:r>
            <a:r>
              <a:rPr lang="it-IT" sz="2400" i="1" dirty="0">
                <a:latin typeface="+mn-lt"/>
              </a:rPr>
              <a:t>(Turnbull et al , 2013)</a:t>
            </a:r>
            <a:br>
              <a:rPr lang="it-IT" sz="2400" i="1" dirty="0">
                <a:latin typeface="+mn-lt"/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CF76FF-2739-ECE5-A835-E1849D9C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1040" y="1402080"/>
            <a:ext cx="338328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2843</Words>
  <Application>Microsoft Macintosh PowerPoint</Application>
  <PresentationFormat>Widescreen</PresentationFormat>
  <Paragraphs>276</Paragraphs>
  <Slides>37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Tema di Office</vt:lpstr>
      <vt:lpstr>1_Tema di Office</vt:lpstr>
      <vt:lpstr>INSONNIA e INSONNIE</vt:lpstr>
      <vt:lpstr>DISORDINE CRONICO DI INSONNIA ICSD-3, 2014</vt:lpstr>
      <vt:lpstr> INSONNIA PEDIATRICA (ICDS-3)</vt:lpstr>
      <vt:lpstr>INSONNIA CRONICA DELL’ INFANZIA</vt:lpstr>
      <vt:lpstr>Esistono secondo Anders (1979) due tipi di neonati: - self-soothers (autosufficienti: si riaddormentano senza svegliare i genitori) - segnalatori (che piangono di notte) Nessuna differenza nell’organizzazione del sonno, ma nelle pratiche dei genitori all’addormentamento e ai risvegli</vt:lpstr>
      <vt:lpstr>PRATICHE COMUNI DA EVITARE  ALL’ ADDORMENTAMENTO</vt:lpstr>
      <vt:lpstr>PREVALENZA DELL’INSONNIA</vt:lpstr>
      <vt:lpstr>SONNO E SVILUPPO CEREBRALE</vt:lpstr>
      <vt:lpstr>CONSEGUENZE DELL’INSONNIA</vt:lpstr>
      <vt:lpstr>CONSEGUENZE SUI GENITORI</vt:lpstr>
      <vt:lpstr>PERSISTENZA DELL’INSONNIA</vt:lpstr>
      <vt:lpstr>INSONNIE DURANTE LO SVILUPPO</vt:lpstr>
      <vt:lpstr>INSONNIE DURANTE LO SVILUPPO</vt:lpstr>
      <vt:lpstr>INSONNIA COMPORTAMENTALE (ICDS-3)</vt:lpstr>
      <vt:lpstr>INSONNIE NEL PRIMO ANNO DI VITA: ECCESSIVA INGESTIONE NOTTURNA DI FLUIDI</vt:lpstr>
      <vt:lpstr>COLICHE DEI PRIMI 3 MESI</vt:lpstr>
      <vt:lpstr>COLICHE : SEROTONINA VS MELATONINA</vt:lpstr>
      <vt:lpstr>ALLERGIA  ALIMENTARE</vt:lpstr>
      <vt:lpstr>INSONNIA e GENETICA</vt:lpstr>
      <vt:lpstr>PREDISPOSIZIONE GENETICA ALL’INSONNIA</vt:lpstr>
      <vt:lpstr>VALUTAZIONE DELL’INSONNIA</vt:lpstr>
      <vt:lpstr>E’ NECESSARIA UNA CLASSIFICAZIONE DIVERSA PER GUIDARE LA SCELTA TERAPEUTICA?</vt:lpstr>
      <vt:lpstr>FENOTIPI DI INSONNIA</vt:lpstr>
      <vt:lpstr>Presentazione standard di PowerPoint</vt:lpstr>
      <vt:lpstr>INSONNIE DURANTE LO SVILUPPO</vt:lpstr>
      <vt:lpstr>INSONNIE DELL’ ETA’ SCOLARE PAURE DELL’ ADDORMENTAMENTO</vt:lpstr>
      <vt:lpstr>INSONNIE DURANTE LO SVILUPPO</vt:lpstr>
      <vt:lpstr>IL SONNO IN ADOLESCENZA</vt:lpstr>
      <vt:lpstr>INSONNIE IN ADOLESCENZA: IGIENE DEL SONNO INADEGUATA</vt:lpstr>
      <vt:lpstr>CAMBIAMENTI NEL COMPORTAMENTO DEGLI ADOLESCENTI</vt:lpstr>
      <vt:lpstr>IMPATTO DELL’USO DEI DISPOSITIVI  SUL SONNO</vt:lpstr>
      <vt:lpstr>IMPATTO DELL’ USO DEI DISPOSITIVI SUL SONNO</vt:lpstr>
      <vt:lpstr>INSONNIE DURANTE LO SVILUPPO</vt:lpstr>
      <vt:lpstr>INSONNIE LEGATE A PATOLOGIE ORGANICHE</vt:lpstr>
      <vt:lpstr>TAKE HOME MESSAGES</vt:lpstr>
      <vt:lpstr>TAKE HOME MESSAGES</vt:lpstr>
      <vt:lpstr>GRAZIE DELL’ 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DISTURBI DEL SONNO NELL’ INFANZIA</dc:title>
  <dc:creator>Serena Botto</dc:creator>
  <cp:lastModifiedBy>Serena Botto</cp:lastModifiedBy>
  <cp:revision>371</cp:revision>
  <dcterms:created xsi:type="dcterms:W3CDTF">2023-05-01T17:25:05Z</dcterms:created>
  <dcterms:modified xsi:type="dcterms:W3CDTF">2023-10-06T16:26:07Z</dcterms:modified>
</cp:coreProperties>
</file>