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7" r:id="rId1"/>
  </p:sldMasterIdLst>
  <p:notesMasterIdLst>
    <p:notesMasterId r:id="rId75"/>
  </p:notesMasterIdLst>
  <p:sldIdLst>
    <p:sldId id="2084" r:id="rId2"/>
    <p:sldId id="2029" r:id="rId3"/>
    <p:sldId id="847" r:id="rId4"/>
    <p:sldId id="2058" r:id="rId5"/>
    <p:sldId id="1899" r:id="rId6"/>
    <p:sldId id="1883" r:id="rId7"/>
    <p:sldId id="1973" r:id="rId8"/>
    <p:sldId id="1958" r:id="rId9"/>
    <p:sldId id="1912" r:id="rId10"/>
    <p:sldId id="2036" r:id="rId11"/>
    <p:sldId id="1961" r:id="rId12"/>
    <p:sldId id="1959" r:id="rId13"/>
    <p:sldId id="1911" r:id="rId14"/>
    <p:sldId id="1888" r:id="rId15"/>
    <p:sldId id="1909" r:id="rId16"/>
    <p:sldId id="2033" r:id="rId17"/>
    <p:sldId id="1920" r:id="rId18"/>
    <p:sldId id="2024" r:id="rId19"/>
    <p:sldId id="2020" r:id="rId20"/>
    <p:sldId id="1921" r:id="rId21"/>
    <p:sldId id="1890" r:id="rId22"/>
    <p:sldId id="1916" r:id="rId23"/>
    <p:sldId id="1945" r:id="rId24"/>
    <p:sldId id="1946" r:id="rId25"/>
    <p:sldId id="2025" r:id="rId26"/>
    <p:sldId id="2026" r:id="rId27"/>
    <p:sldId id="2027" r:id="rId28"/>
    <p:sldId id="2073" r:id="rId29"/>
    <p:sldId id="2072" r:id="rId30"/>
    <p:sldId id="2038" r:id="rId31"/>
    <p:sldId id="2028" r:id="rId32"/>
    <p:sldId id="2075" r:id="rId33"/>
    <p:sldId id="2076" r:id="rId34"/>
    <p:sldId id="2040" r:id="rId35"/>
    <p:sldId id="1965" r:id="rId36"/>
    <p:sldId id="2041" r:id="rId37"/>
    <p:sldId id="2042" r:id="rId38"/>
    <p:sldId id="2047" r:id="rId39"/>
    <p:sldId id="2048" r:id="rId40"/>
    <p:sldId id="2049" r:id="rId41"/>
    <p:sldId id="2050" r:id="rId42"/>
    <p:sldId id="2051" r:id="rId43"/>
    <p:sldId id="2052" r:id="rId44"/>
    <p:sldId id="2053" r:id="rId45"/>
    <p:sldId id="2054" r:id="rId46"/>
    <p:sldId id="2044" r:id="rId47"/>
    <p:sldId id="2055" r:id="rId48"/>
    <p:sldId id="2056" r:id="rId49"/>
    <p:sldId id="2057" r:id="rId50"/>
    <p:sldId id="2060" r:id="rId51"/>
    <p:sldId id="2061" r:id="rId52"/>
    <p:sldId id="2062" r:id="rId53"/>
    <p:sldId id="2063" r:id="rId54"/>
    <p:sldId id="2064" r:id="rId55"/>
    <p:sldId id="2065" r:id="rId56"/>
    <p:sldId id="2045" r:id="rId57"/>
    <p:sldId id="2066" r:id="rId58"/>
    <p:sldId id="2046" r:id="rId59"/>
    <p:sldId id="2067" r:id="rId60"/>
    <p:sldId id="2068" r:id="rId61"/>
    <p:sldId id="2034" r:id="rId62"/>
    <p:sldId id="2077" r:id="rId63"/>
    <p:sldId id="2078" r:id="rId64"/>
    <p:sldId id="2079" r:id="rId65"/>
    <p:sldId id="2070" r:id="rId66"/>
    <p:sldId id="2035" r:id="rId67"/>
    <p:sldId id="2080" r:id="rId68"/>
    <p:sldId id="2081" r:id="rId69"/>
    <p:sldId id="2082" r:id="rId70"/>
    <p:sldId id="2083" r:id="rId71"/>
    <p:sldId id="2031" r:id="rId72"/>
    <p:sldId id="1967" r:id="rId73"/>
    <p:sldId id="1878" r:id="rId74"/>
  </p:sldIdLst>
  <p:sldSz cx="9144000" cy="5143500" type="screen16x9"/>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DB3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66"/>
    <p:restoredTop sz="93059"/>
  </p:normalViewPr>
  <p:slideViewPr>
    <p:cSldViewPr>
      <p:cViewPr varScale="1">
        <p:scale>
          <a:sx n="79" d="100"/>
          <a:sy n="79" d="100"/>
        </p:scale>
        <p:origin x="600" y="192"/>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AD31AF-884C-8C4A-BB42-6347571426F6}" type="datetimeFigureOut">
              <a:rPr lang="it-IT" smtClean="0"/>
              <a:pPr/>
              <a:t>07/10/23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4E1624-C06D-AE4E-8DEF-777DC263A1FC}" type="slidenum">
              <a:rPr lang="it-IT" smtClean="0"/>
              <a:pPr/>
              <a:t>‹N›</a:t>
            </a:fld>
            <a:endParaRPr lang="it-IT"/>
          </a:p>
        </p:txBody>
      </p:sp>
    </p:spTree>
    <p:extLst>
      <p:ext uri="{BB962C8B-B14F-4D97-AF65-F5344CB8AC3E}">
        <p14:creationId xmlns:p14="http://schemas.microsoft.com/office/powerpoint/2010/main" val="1164222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kern="1200" dirty="0">
                <a:solidFill>
                  <a:schemeClr val="tx1"/>
                </a:solidFill>
                <a:effectLst/>
                <a:latin typeface="+mn-lt"/>
                <a:ea typeface="+mn-ea"/>
                <a:cs typeface="+mn-cs"/>
              </a:rPr>
              <a:t>The </a:t>
            </a:r>
            <a:r>
              <a:rPr lang="it-IT" sz="1200" b="0" i="0" kern="1200" dirty="0" err="1">
                <a:solidFill>
                  <a:schemeClr val="tx1"/>
                </a:solidFill>
                <a:effectLst/>
                <a:latin typeface="+mn-lt"/>
                <a:ea typeface="+mn-ea"/>
                <a:cs typeface="+mn-cs"/>
              </a:rPr>
              <a:t>mnemonic</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stands</a:t>
            </a:r>
            <a:r>
              <a:rPr lang="it-IT" sz="1200" b="0" i="0" kern="1200" dirty="0">
                <a:solidFill>
                  <a:schemeClr val="tx1"/>
                </a:solidFill>
                <a:effectLst/>
                <a:latin typeface="+mn-lt"/>
                <a:ea typeface="+mn-ea"/>
                <a:cs typeface="+mn-cs"/>
              </a:rPr>
              <a:t> for 1) </a:t>
            </a:r>
            <a:r>
              <a:rPr lang="it-IT" sz="1200" b="0" i="0" kern="1200" dirty="0" err="1">
                <a:solidFill>
                  <a:schemeClr val="tx1"/>
                </a:solidFill>
                <a:effectLst/>
                <a:latin typeface="+mn-lt"/>
                <a:ea typeface="+mn-ea"/>
                <a:cs typeface="+mn-cs"/>
              </a:rPr>
              <a:t>age</a:t>
            </a:r>
            <a:r>
              <a:rPr lang="it-IT" sz="1200" b="0" i="0" kern="1200" dirty="0">
                <a:solidFill>
                  <a:schemeClr val="tx1"/>
                </a:solidFill>
                <a:effectLst/>
                <a:latin typeface="+mn-lt"/>
                <a:ea typeface="+mn-ea"/>
                <a:cs typeface="+mn-cs"/>
              </a:rPr>
              <a:t> appropriate </a:t>
            </a:r>
            <a:r>
              <a:rPr lang="it-IT" sz="1200" b="0" i="0" kern="1200" dirty="0" err="1">
                <a:solidFill>
                  <a:schemeClr val="tx1"/>
                </a:solidFill>
                <a:effectLst/>
                <a:latin typeface="+mn-lt"/>
                <a:ea typeface="+mn-ea"/>
                <a:cs typeface="+mn-cs"/>
              </a:rPr>
              <a:t>bedtimes</a:t>
            </a:r>
            <a:r>
              <a:rPr lang="it-IT" sz="1200" b="0" i="0" kern="1200" dirty="0">
                <a:solidFill>
                  <a:schemeClr val="tx1"/>
                </a:solidFill>
                <a:effectLst/>
                <a:latin typeface="+mn-lt"/>
                <a:ea typeface="+mn-ea"/>
                <a:cs typeface="+mn-cs"/>
              </a:rPr>
              <a:t> and </a:t>
            </a:r>
            <a:r>
              <a:rPr lang="it-IT" sz="1200" b="0" i="0" kern="1200" dirty="0" err="1">
                <a:solidFill>
                  <a:schemeClr val="tx1"/>
                </a:solidFill>
                <a:effectLst/>
                <a:latin typeface="+mn-lt"/>
                <a:ea typeface="+mn-ea"/>
                <a:cs typeface="+mn-cs"/>
              </a:rPr>
              <a:t>wake-times</a:t>
            </a:r>
            <a:r>
              <a:rPr lang="it-IT" sz="1200" b="0" i="0" kern="1200" dirty="0">
                <a:solidFill>
                  <a:schemeClr val="tx1"/>
                </a:solidFill>
                <a:effectLst/>
                <a:latin typeface="+mn-lt"/>
                <a:ea typeface="+mn-ea"/>
                <a:cs typeface="+mn-cs"/>
              </a:rPr>
              <a:t> with </a:t>
            </a:r>
            <a:r>
              <a:rPr lang="it-IT" sz="1200" b="0" i="0" kern="1200" dirty="0" err="1">
                <a:solidFill>
                  <a:schemeClr val="tx1"/>
                </a:solidFill>
                <a:effectLst/>
                <a:latin typeface="+mn-lt"/>
                <a:ea typeface="+mn-ea"/>
                <a:cs typeface="+mn-cs"/>
              </a:rPr>
              <a:t>consistency</a:t>
            </a:r>
            <a:r>
              <a:rPr lang="it-IT" sz="1200" b="0" i="0" kern="1200" dirty="0">
                <a:solidFill>
                  <a:schemeClr val="tx1"/>
                </a:solidFill>
                <a:effectLst/>
                <a:latin typeface="+mn-lt"/>
                <a:ea typeface="+mn-ea"/>
                <a:cs typeface="+mn-cs"/>
              </a:rPr>
              <a:t>, 2) </a:t>
            </a:r>
            <a:r>
              <a:rPr lang="it-IT" sz="1200" b="0" i="0" kern="1200" dirty="0" err="1">
                <a:solidFill>
                  <a:schemeClr val="tx1"/>
                </a:solidFill>
                <a:effectLst/>
                <a:latin typeface="+mn-lt"/>
                <a:ea typeface="+mn-ea"/>
                <a:cs typeface="+mn-cs"/>
              </a:rPr>
              <a:t>schedules</a:t>
            </a:r>
            <a:r>
              <a:rPr lang="it-IT" sz="1200" b="0" i="0" kern="1200" dirty="0">
                <a:solidFill>
                  <a:schemeClr val="tx1"/>
                </a:solidFill>
                <a:effectLst/>
                <a:latin typeface="+mn-lt"/>
                <a:ea typeface="+mn-ea"/>
                <a:cs typeface="+mn-cs"/>
              </a:rPr>
              <a:t> and </a:t>
            </a:r>
            <a:r>
              <a:rPr lang="it-IT" sz="1200" b="0" i="0" kern="1200" dirty="0" err="1">
                <a:solidFill>
                  <a:schemeClr val="tx1"/>
                </a:solidFill>
                <a:effectLst/>
                <a:latin typeface="+mn-lt"/>
                <a:ea typeface="+mn-ea"/>
                <a:cs typeface="+mn-cs"/>
              </a:rPr>
              <a:t>routines</a:t>
            </a:r>
            <a:r>
              <a:rPr lang="it-IT" sz="1200" b="0" i="0" kern="1200" dirty="0">
                <a:solidFill>
                  <a:schemeClr val="tx1"/>
                </a:solidFill>
                <a:effectLst/>
                <a:latin typeface="+mn-lt"/>
                <a:ea typeface="+mn-ea"/>
                <a:cs typeface="+mn-cs"/>
              </a:rPr>
              <a:t>, 3) location, 4) </a:t>
            </a:r>
            <a:r>
              <a:rPr lang="it-IT" sz="1200" b="0" i="0" kern="1200" dirty="0" err="1">
                <a:solidFill>
                  <a:schemeClr val="tx1"/>
                </a:solidFill>
                <a:effectLst/>
                <a:latin typeface="+mn-lt"/>
                <a:ea typeface="+mn-ea"/>
                <a:cs typeface="+mn-cs"/>
              </a:rPr>
              <a:t>exercise</a:t>
            </a:r>
            <a:r>
              <a:rPr lang="it-IT" sz="1200" b="0" i="0" kern="1200" dirty="0">
                <a:solidFill>
                  <a:schemeClr val="tx1"/>
                </a:solidFill>
                <a:effectLst/>
                <a:latin typeface="+mn-lt"/>
                <a:ea typeface="+mn-ea"/>
                <a:cs typeface="+mn-cs"/>
              </a:rPr>
              <a:t> and </a:t>
            </a:r>
            <a:r>
              <a:rPr lang="it-IT" sz="1200" b="0" i="0" kern="1200" dirty="0" err="1">
                <a:solidFill>
                  <a:schemeClr val="tx1"/>
                </a:solidFill>
                <a:effectLst/>
                <a:latin typeface="+mn-lt"/>
                <a:ea typeface="+mn-ea"/>
                <a:cs typeface="+mn-cs"/>
              </a:rPr>
              <a:t>diet</a:t>
            </a:r>
            <a:r>
              <a:rPr lang="it-IT" sz="1200" b="0" i="0" kern="1200" dirty="0">
                <a:solidFill>
                  <a:schemeClr val="tx1"/>
                </a:solidFill>
                <a:effectLst/>
                <a:latin typeface="+mn-lt"/>
                <a:ea typeface="+mn-ea"/>
                <a:cs typeface="+mn-cs"/>
              </a:rPr>
              <a:t>, 5) no </a:t>
            </a:r>
            <a:r>
              <a:rPr lang="it-IT" sz="1200" b="0" i="0" kern="1200" dirty="0" err="1">
                <a:solidFill>
                  <a:schemeClr val="tx1"/>
                </a:solidFill>
                <a:effectLst/>
                <a:latin typeface="+mn-lt"/>
                <a:ea typeface="+mn-ea"/>
                <a:cs typeface="+mn-cs"/>
              </a:rPr>
              <a:t>electronics</a:t>
            </a:r>
            <a:r>
              <a:rPr lang="it-IT" sz="1200" b="0" i="0" kern="1200" dirty="0">
                <a:solidFill>
                  <a:schemeClr val="tx1"/>
                </a:solidFill>
                <a:effectLst/>
                <a:latin typeface="+mn-lt"/>
                <a:ea typeface="+mn-ea"/>
                <a:cs typeface="+mn-cs"/>
              </a:rPr>
              <a:t> in the </a:t>
            </a:r>
            <a:r>
              <a:rPr lang="it-IT" sz="1200" b="0" i="0" kern="1200" dirty="0" err="1">
                <a:solidFill>
                  <a:schemeClr val="tx1"/>
                </a:solidFill>
                <a:effectLst/>
                <a:latin typeface="+mn-lt"/>
                <a:ea typeface="+mn-ea"/>
                <a:cs typeface="+mn-cs"/>
              </a:rPr>
              <a:t>bedroom</a:t>
            </a:r>
            <a:r>
              <a:rPr lang="it-IT" sz="1200" b="0" i="0" kern="1200" dirty="0">
                <a:solidFill>
                  <a:schemeClr val="tx1"/>
                </a:solidFill>
                <a:effectLst/>
                <a:latin typeface="+mn-lt"/>
                <a:ea typeface="+mn-ea"/>
                <a:cs typeface="+mn-cs"/>
              </a:rPr>
              <a:t> or </a:t>
            </a:r>
            <a:r>
              <a:rPr lang="it-IT" sz="1200" b="0" i="0" kern="1200" dirty="0" err="1">
                <a:solidFill>
                  <a:schemeClr val="tx1"/>
                </a:solidFill>
                <a:effectLst/>
                <a:latin typeface="+mn-lt"/>
                <a:ea typeface="+mn-ea"/>
                <a:cs typeface="+mn-cs"/>
              </a:rPr>
              <a:t>before</a:t>
            </a:r>
            <a:r>
              <a:rPr lang="it-IT" sz="1200" b="0" i="0" kern="1200" dirty="0">
                <a:solidFill>
                  <a:schemeClr val="tx1"/>
                </a:solidFill>
                <a:effectLst/>
                <a:latin typeface="+mn-lt"/>
                <a:ea typeface="+mn-ea"/>
                <a:cs typeface="+mn-cs"/>
              </a:rPr>
              <a:t> bed, 6) </a:t>
            </a:r>
            <a:r>
              <a:rPr lang="it-IT" sz="1200" b="0" i="0" kern="1200" dirty="0" err="1">
                <a:solidFill>
                  <a:schemeClr val="tx1"/>
                </a:solidFill>
                <a:effectLst/>
                <a:latin typeface="+mn-lt"/>
                <a:ea typeface="+mn-ea"/>
                <a:cs typeface="+mn-cs"/>
              </a:rPr>
              <a:t>positivity</a:t>
            </a:r>
            <a:r>
              <a:rPr lang="it-IT" sz="1200" b="0" i="0" kern="1200" dirty="0">
                <a:solidFill>
                  <a:schemeClr val="tx1"/>
                </a:solidFill>
                <a:effectLst/>
                <a:latin typeface="+mn-lt"/>
                <a:ea typeface="+mn-ea"/>
                <a:cs typeface="+mn-cs"/>
              </a:rPr>
              <a:t> 7) </a:t>
            </a:r>
            <a:r>
              <a:rPr lang="it-IT" sz="1200" b="0" i="0" kern="1200" dirty="0" err="1">
                <a:solidFill>
                  <a:schemeClr val="tx1"/>
                </a:solidFill>
                <a:effectLst/>
                <a:latin typeface="+mn-lt"/>
                <a:ea typeface="+mn-ea"/>
                <a:cs typeface="+mn-cs"/>
              </a:rPr>
              <a:t>independence</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when</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falling</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asleep</a:t>
            </a:r>
            <a:r>
              <a:rPr lang="it-IT" sz="1200" b="0" i="0" kern="1200" dirty="0">
                <a:solidFill>
                  <a:schemeClr val="tx1"/>
                </a:solidFill>
                <a:effectLst/>
                <a:latin typeface="+mn-lt"/>
                <a:ea typeface="+mn-ea"/>
                <a:cs typeface="+mn-cs"/>
              </a:rPr>
              <a:t> and 8) </a:t>
            </a:r>
            <a:r>
              <a:rPr lang="it-IT" sz="1200" b="0" i="0" kern="1200" dirty="0" err="1">
                <a:solidFill>
                  <a:schemeClr val="tx1"/>
                </a:solidFill>
                <a:effectLst/>
                <a:latin typeface="+mn-lt"/>
                <a:ea typeface="+mn-ea"/>
                <a:cs typeface="+mn-cs"/>
              </a:rPr>
              <a:t>needs</a:t>
            </a:r>
            <a:r>
              <a:rPr lang="it-IT" sz="1200" b="0" i="0" kern="1200" dirty="0">
                <a:solidFill>
                  <a:schemeClr val="tx1"/>
                </a:solidFill>
                <a:effectLst/>
                <a:latin typeface="+mn-lt"/>
                <a:ea typeface="+mn-ea"/>
                <a:cs typeface="+mn-cs"/>
              </a:rPr>
              <a:t> of </a:t>
            </a:r>
            <a:r>
              <a:rPr lang="it-IT" sz="1200" b="0" i="0" kern="1200" dirty="0" err="1">
                <a:solidFill>
                  <a:schemeClr val="tx1"/>
                </a:solidFill>
                <a:effectLst/>
                <a:latin typeface="+mn-lt"/>
                <a:ea typeface="+mn-ea"/>
                <a:cs typeface="+mn-cs"/>
              </a:rPr>
              <a:t>child</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met</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during</a:t>
            </a:r>
            <a:r>
              <a:rPr lang="it-IT" sz="1200" b="0" i="0" kern="1200" dirty="0">
                <a:solidFill>
                  <a:schemeClr val="tx1"/>
                </a:solidFill>
                <a:effectLst/>
                <a:latin typeface="+mn-lt"/>
                <a:ea typeface="+mn-ea"/>
                <a:cs typeface="+mn-cs"/>
              </a:rPr>
              <a:t> the </a:t>
            </a:r>
            <a:r>
              <a:rPr lang="it-IT" sz="1200" b="0" i="0" kern="1200" dirty="0" err="1">
                <a:solidFill>
                  <a:schemeClr val="tx1"/>
                </a:solidFill>
                <a:effectLst/>
                <a:latin typeface="+mn-lt"/>
                <a:ea typeface="+mn-ea"/>
                <a:cs typeface="+mn-cs"/>
              </a:rPr>
              <a:t>day</a:t>
            </a:r>
            <a:r>
              <a:rPr lang="it-IT" sz="1200" b="0" i="0" kern="1200" dirty="0">
                <a:solidFill>
                  <a:schemeClr val="tx1"/>
                </a:solidFill>
                <a:effectLst/>
                <a:latin typeface="+mn-lt"/>
                <a:ea typeface="+mn-ea"/>
                <a:cs typeface="+mn-cs"/>
              </a:rPr>
              <a:t>, 9) </a:t>
            </a:r>
            <a:r>
              <a:rPr lang="it-IT" sz="1200" b="0" i="0" kern="1200" dirty="0" err="1">
                <a:solidFill>
                  <a:schemeClr val="tx1"/>
                </a:solidFill>
                <a:effectLst/>
                <a:latin typeface="+mn-lt"/>
                <a:ea typeface="+mn-ea"/>
                <a:cs typeface="+mn-cs"/>
              </a:rPr>
              <a:t>equal</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great</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sleep</a:t>
            </a:r>
            <a:r>
              <a:rPr lang="it-IT" sz="1200" b="0" i="0" kern="1200" dirty="0">
                <a:solidFill>
                  <a:schemeClr val="tx1"/>
                </a:solidFill>
                <a:effectLst/>
                <a:latin typeface="+mn-lt"/>
                <a:ea typeface="+mn-ea"/>
                <a:cs typeface="+mn-cs"/>
              </a:rPr>
              <a:t>.</a:t>
            </a:r>
            <a:endParaRPr lang="it-IT" dirty="0"/>
          </a:p>
        </p:txBody>
      </p:sp>
      <p:sp>
        <p:nvSpPr>
          <p:cNvPr id="4" name="Segnaposto numero diapositiva 3"/>
          <p:cNvSpPr>
            <a:spLocks noGrp="1"/>
          </p:cNvSpPr>
          <p:nvPr>
            <p:ph type="sldNum" sz="quarter" idx="10"/>
          </p:nvPr>
        </p:nvSpPr>
        <p:spPr/>
        <p:txBody>
          <a:bodyPr/>
          <a:lstStyle/>
          <a:p>
            <a:fld id="{584E1624-C06D-AE4E-8DEF-777DC263A1FC}" type="slidenum">
              <a:rPr lang="it-IT" smtClean="0"/>
              <a:pPr/>
              <a:t>5</a:t>
            </a:fld>
            <a:endParaRPr lang="it-IT"/>
          </a:p>
        </p:txBody>
      </p:sp>
    </p:spTree>
    <p:extLst>
      <p:ext uri="{BB962C8B-B14F-4D97-AF65-F5344CB8AC3E}">
        <p14:creationId xmlns:p14="http://schemas.microsoft.com/office/powerpoint/2010/main" val="3426890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Strumento di monitoraggio da </a:t>
            </a:r>
            <a:r>
              <a:rPr lang="it-IT" dirty="0" err="1"/>
              <a:t>sommisìnistrare</a:t>
            </a:r>
            <a:r>
              <a:rPr lang="it-IT" dirty="0"/>
              <a:t> appena fatto lo screening per facilitare il </a:t>
            </a:r>
            <a:r>
              <a:rPr lang="it-IT" dirty="0" err="1"/>
              <a:t>follow</a:t>
            </a:r>
            <a:r>
              <a:rPr lang="it-IT" dirty="0"/>
              <a:t> up e per avere misure </a:t>
            </a:r>
            <a:r>
              <a:rPr lang="it-IT" dirty="0" err="1"/>
              <a:t>fìdefinite</a:t>
            </a:r>
            <a:r>
              <a:rPr lang="it-IT" dirty="0"/>
              <a:t> per </a:t>
            </a:r>
            <a:r>
              <a:rPr lang="it-IT" dirty="0" err="1"/>
              <a:t>misurae</a:t>
            </a:r>
            <a:r>
              <a:rPr lang="it-IT" dirty="0"/>
              <a:t> i miglioramenti</a:t>
            </a:r>
          </a:p>
        </p:txBody>
      </p:sp>
      <p:sp>
        <p:nvSpPr>
          <p:cNvPr id="4" name="Segnaposto numero diapositiva 3"/>
          <p:cNvSpPr>
            <a:spLocks noGrp="1"/>
          </p:cNvSpPr>
          <p:nvPr>
            <p:ph type="sldNum" sz="quarter" idx="10"/>
          </p:nvPr>
        </p:nvSpPr>
        <p:spPr/>
        <p:txBody>
          <a:bodyPr/>
          <a:lstStyle/>
          <a:p>
            <a:fld id="{584E1624-C06D-AE4E-8DEF-777DC263A1FC}" type="slidenum">
              <a:rPr lang="it-IT" smtClean="0"/>
              <a:pPr/>
              <a:t>7</a:t>
            </a:fld>
            <a:endParaRPr lang="it-IT"/>
          </a:p>
        </p:txBody>
      </p:sp>
    </p:spTree>
    <p:extLst>
      <p:ext uri="{BB962C8B-B14F-4D97-AF65-F5344CB8AC3E}">
        <p14:creationId xmlns:p14="http://schemas.microsoft.com/office/powerpoint/2010/main" val="1164331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Ignorare programmato’ i comportamenti indesiderati incompatibili con il sonno dopo aver messo a letto il bambino al fine di rimuovere il rinforzo</a:t>
            </a:r>
          </a:p>
          <a:p>
            <a:r>
              <a:rPr lang="it-IT" dirty="0"/>
              <a:t>Deve essere implementata insieme ad una routine dell’addormentamento</a:t>
            </a:r>
          </a:p>
          <a:p>
            <a:r>
              <a:rPr lang="it-IT" dirty="0"/>
              <a:t>Si è dimostrato efficace nel ridurre i risvegli notturni, co-sleeping, resistenza all’addormentamento e la aumentata latenze di sonno</a:t>
            </a:r>
          </a:p>
          <a:p>
            <a:endParaRPr lang="it-IT" dirty="0"/>
          </a:p>
        </p:txBody>
      </p:sp>
      <p:sp>
        <p:nvSpPr>
          <p:cNvPr id="4" name="Segnaposto numero diapositiva 3"/>
          <p:cNvSpPr>
            <a:spLocks noGrp="1"/>
          </p:cNvSpPr>
          <p:nvPr>
            <p:ph type="sldNum" sz="quarter" idx="10"/>
          </p:nvPr>
        </p:nvSpPr>
        <p:spPr/>
        <p:txBody>
          <a:bodyPr/>
          <a:lstStyle/>
          <a:p>
            <a:fld id="{584E1624-C06D-AE4E-8DEF-777DC263A1FC}" type="slidenum">
              <a:rPr lang="it-IT" smtClean="0"/>
              <a:pPr/>
              <a:t>21</a:t>
            </a:fld>
            <a:endParaRPr lang="it-IT"/>
          </a:p>
        </p:txBody>
      </p:sp>
    </p:spTree>
    <p:extLst>
      <p:ext uri="{BB962C8B-B14F-4D97-AF65-F5344CB8AC3E}">
        <p14:creationId xmlns:p14="http://schemas.microsoft.com/office/powerpoint/2010/main" val="1948412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Cry</a:t>
            </a:r>
            <a:r>
              <a:rPr lang="it-IT" dirty="0"/>
              <a:t> </a:t>
            </a:r>
            <a:r>
              <a:rPr lang="it-IT" dirty="0" err="1"/>
              <a:t>it</a:t>
            </a:r>
            <a:r>
              <a:rPr lang="it-IT" dirty="0"/>
              <a:t> out training </a:t>
            </a:r>
            <a:br>
              <a:rPr lang="it-IT" dirty="0"/>
            </a:br>
            <a:r>
              <a:rPr lang="it-IT" dirty="0"/>
              <a:t>Time-</a:t>
            </a:r>
            <a:r>
              <a:rPr lang="it-IT" dirty="0" err="1"/>
              <a:t>based</a:t>
            </a:r>
            <a:r>
              <a:rPr lang="it-IT" dirty="0"/>
              <a:t> </a:t>
            </a:r>
            <a:r>
              <a:rPr lang="it-IT" dirty="0" err="1"/>
              <a:t>visitinng</a:t>
            </a:r>
            <a:r>
              <a:rPr lang="it-IT" dirty="0"/>
              <a:t>» [risvegli programma=] o «Progressive </a:t>
            </a:r>
            <a:r>
              <a:rPr lang="it-IT" dirty="0" err="1"/>
              <a:t>Wai</a:t>
            </a:r>
            <a:r>
              <a:rPr lang="it-IT" dirty="0"/>
              <a:t>=</a:t>
            </a:r>
            <a:r>
              <a:rPr lang="it-IT" dirty="0" err="1"/>
              <a:t>ng</a:t>
            </a:r>
            <a:r>
              <a:rPr lang="it-IT" dirty="0"/>
              <a:t>» o "</a:t>
            </a:r>
            <a:r>
              <a:rPr lang="it-IT" b="1" dirty="0"/>
              <a:t>Metodo </a:t>
            </a:r>
            <a:r>
              <a:rPr lang="it-IT" b="1" dirty="0" err="1"/>
              <a:t>Faber</a:t>
            </a:r>
            <a:r>
              <a:rPr lang="it-IT" dirty="0"/>
              <a:t>" </a:t>
            </a:r>
          </a:p>
        </p:txBody>
      </p:sp>
      <p:sp>
        <p:nvSpPr>
          <p:cNvPr id="4" name="Segnaposto numero diapositiva 3"/>
          <p:cNvSpPr>
            <a:spLocks noGrp="1"/>
          </p:cNvSpPr>
          <p:nvPr>
            <p:ph type="sldNum" sz="quarter" idx="10"/>
          </p:nvPr>
        </p:nvSpPr>
        <p:spPr/>
        <p:txBody>
          <a:bodyPr/>
          <a:lstStyle/>
          <a:p>
            <a:fld id="{584E1624-C06D-AE4E-8DEF-777DC263A1FC}" type="slidenum">
              <a:rPr lang="it-IT" smtClean="0"/>
              <a:pPr/>
              <a:t>22</a:t>
            </a:fld>
            <a:endParaRPr lang="it-IT"/>
          </a:p>
        </p:txBody>
      </p:sp>
    </p:spTree>
    <p:extLst>
      <p:ext uri="{BB962C8B-B14F-4D97-AF65-F5344CB8AC3E}">
        <p14:creationId xmlns:p14="http://schemas.microsoft.com/office/powerpoint/2010/main" val="635368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84E1624-C06D-AE4E-8DEF-777DC263A1FC}" type="slidenum">
              <a:rPr lang="it-IT" smtClean="0"/>
              <a:pPr/>
              <a:t>26</a:t>
            </a:fld>
            <a:endParaRPr lang="it-IT"/>
          </a:p>
        </p:txBody>
      </p:sp>
    </p:spTree>
    <p:extLst>
      <p:ext uri="{BB962C8B-B14F-4D97-AF65-F5344CB8AC3E}">
        <p14:creationId xmlns:p14="http://schemas.microsoft.com/office/powerpoint/2010/main" val="1247781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Può essere difficile distinguere tra le proteste dovute semplicemente alla stanchezza e quelle dovute a un orologio interno ritardato. Tuttavia, è importante che i genitori monitorino i ritmi del sonno, monitorando l'ora di inizio dei problemi di andare a dormire, la durata delle proteste e l'ora finale di inizio del sonno. Tempi di sonno incoerenti preceduti da meno di 30 minuti di proteste sono molto probabilmente dovuti alla stanchezza eccessiva del bambino. Un tempo di inizio del sonno costantemente tardivo (indipendentemente dalla durata della protesta) probabilmente segnala un ritardo circadiano.</a:t>
            </a:r>
          </a:p>
          <a:p>
            <a:r>
              <a:rPr lang="it-IT" sz="1200" kern="1200" dirty="0">
                <a:solidFill>
                  <a:schemeClr val="tx1"/>
                </a:solidFill>
                <a:effectLst/>
                <a:latin typeface="+mn-lt"/>
                <a:ea typeface="+mn-ea"/>
                <a:cs typeface="+mn-cs"/>
              </a:rPr>
              <a:t>Tra i 3 e i 5 anni, il pisolino può anche interferire con l'ora di andare a dormire, poiché la pressione omeostatica del sonno del bambino viene alleviata durante il giorno, rendendo più difficile l'addormentamento prima di andare a dormire. Il pisolino può anche complicare l'ora di andare a dormire durante il passaggio da un pisolino a nessun pisolino, soprattutto se un bambino fa un pisolino solo in alcuni giorni ma non in altri. Pertanto, potrebbe essere necessario andare a dormire leggermente più tardi nei giorni in cui il bambino fa un pisolino e prima quando non fa un pisolino.</a:t>
            </a:r>
            <a:r>
              <a:rPr lang="it-IT" dirty="0">
                <a:effectLst/>
              </a:rPr>
              <a:t> </a:t>
            </a:r>
            <a:endParaRPr lang="it-IT" dirty="0"/>
          </a:p>
        </p:txBody>
      </p:sp>
      <p:sp>
        <p:nvSpPr>
          <p:cNvPr id="4" name="Segnaposto numero diapositiva 3"/>
          <p:cNvSpPr>
            <a:spLocks noGrp="1"/>
          </p:cNvSpPr>
          <p:nvPr>
            <p:ph type="sldNum" sz="quarter" idx="10"/>
          </p:nvPr>
        </p:nvSpPr>
        <p:spPr/>
        <p:txBody>
          <a:bodyPr/>
          <a:lstStyle/>
          <a:p>
            <a:fld id="{584E1624-C06D-AE4E-8DEF-777DC263A1FC}" type="slidenum">
              <a:rPr lang="it-IT" smtClean="0"/>
              <a:pPr/>
              <a:t>36</a:t>
            </a:fld>
            <a:endParaRPr lang="it-IT"/>
          </a:p>
        </p:txBody>
      </p:sp>
    </p:spTree>
    <p:extLst>
      <p:ext uri="{BB962C8B-B14F-4D97-AF65-F5344CB8AC3E}">
        <p14:creationId xmlns:p14="http://schemas.microsoft.com/office/powerpoint/2010/main" val="1015381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Spostando l'ora di andare a dormire del bambino in modo che coincida con l'orario di inizio del sonno naturale, il bambino impara ad addormentarsi più velocemente prima di andare a dormire, associando così l'ora di andare a dormire con l'inizio del sonno. </a:t>
            </a:r>
          </a:p>
          <a:p>
            <a:endParaRPr lang="it-IT" dirty="0"/>
          </a:p>
        </p:txBody>
      </p:sp>
      <p:sp>
        <p:nvSpPr>
          <p:cNvPr id="4" name="Segnaposto numero diapositiva 3"/>
          <p:cNvSpPr>
            <a:spLocks noGrp="1"/>
          </p:cNvSpPr>
          <p:nvPr>
            <p:ph type="sldNum" sz="quarter" idx="10"/>
          </p:nvPr>
        </p:nvSpPr>
        <p:spPr/>
        <p:txBody>
          <a:bodyPr/>
          <a:lstStyle/>
          <a:p>
            <a:fld id="{584E1624-C06D-AE4E-8DEF-777DC263A1FC}" type="slidenum">
              <a:rPr lang="it-IT" smtClean="0"/>
              <a:pPr/>
              <a:t>42</a:t>
            </a:fld>
            <a:endParaRPr lang="it-IT"/>
          </a:p>
        </p:txBody>
      </p:sp>
    </p:spTree>
    <p:extLst>
      <p:ext uri="{BB962C8B-B14F-4D97-AF65-F5344CB8AC3E}">
        <p14:creationId xmlns:p14="http://schemas.microsoft.com/office/powerpoint/2010/main" val="702381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13397F-384C-A044-8683-8600A9DEABF4}"/>
              </a:ext>
            </a:extLst>
          </p:cNvPr>
          <p:cNvSpPr>
            <a:spLocks noGrp="1"/>
          </p:cNvSpPr>
          <p:nvPr>
            <p:ph type="ctrTitle"/>
          </p:nvPr>
        </p:nvSpPr>
        <p:spPr>
          <a:xfrm>
            <a:off x="1143000" y="841772"/>
            <a:ext cx="6858000" cy="1790700"/>
          </a:xfrm>
        </p:spPr>
        <p:txBody>
          <a:bodyPr anchor="b"/>
          <a:lstStyle>
            <a:lvl1pPr algn="ctr">
              <a:defRPr sz="45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56A66FE9-3150-D04F-8331-ABD0B46B5C2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3DCA205-93B5-BC43-B892-F1175767AE22}"/>
              </a:ext>
            </a:extLst>
          </p:cNvPr>
          <p:cNvSpPr>
            <a:spLocks noGrp="1"/>
          </p:cNvSpPr>
          <p:nvPr>
            <p:ph type="dt" sz="half" idx="10"/>
          </p:nvPr>
        </p:nvSpPr>
        <p:spPr/>
        <p:txBody>
          <a:bodyPr/>
          <a:lstStyle/>
          <a:p>
            <a:fld id="{518E415D-E412-489A-ADA5-49C812847308}" type="datetimeFigureOut">
              <a:rPr lang="it-IT" smtClean="0"/>
              <a:pPr/>
              <a:t>07/10/23</a:t>
            </a:fld>
            <a:endParaRPr lang="it-IT"/>
          </a:p>
        </p:txBody>
      </p:sp>
      <p:sp>
        <p:nvSpPr>
          <p:cNvPr id="5" name="Segnaposto piè di pagina 4">
            <a:extLst>
              <a:ext uri="{FF2B5EF4-FFF2-40B4-BE49-F238E27FC236}">
                <a16:creationId xmlns:a16="http://schemas.microsoft.com/office/drawing/2014/main" id="{D3404E56-6BCB-0C46-A8E5-BB7655EDCE0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7648C97-B775-CC4A-A770-0ACD993F2338}"/>
              </a:ext>
            </a:extLst>
          </p:cNvPr>
          <p:cNvSpPr>
            <a:spLocks noGrp="1"/>
          </p:cNvSpPr>
          <p:nvPr>
            <p:ph type="sldNum" sz="quarter" idx="12"/>
          </p:nvPr>
        </p:nvSpPr>
        <p:spPr/>
        <p:txBody>
          <a:bodyPr/>
          <a:lstStyle/>
          <a:p>
            <a:fld id="{59C9590C-6682-47F5-B511-BA0BA60114A6}" type="slidenum">
              <a:rPr lang="it-IT" smtClean="0"/>
              <a:pPr/>
              <a:t>‹N›</a:t>
            </a:fld>
            <a:endParaRPr lang="it-IT"/>
          </a:p>
        </p:txBody>
      </p:sp>
    </p:spTree>
    <p:extLst>
      <p:ext uri="{BB962C8B-B14F-4D97-AF65-F5344CB8AC3E}">
        <p14:creationId xmlns:p14="http://schemas.microsoft.com/office/powerpoint/2010/main" val="1160784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709AB9-7080-2B4F-884D-50CB7686C819}"/>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EAC3998-A3CA-7941-9BF1-53C71F4D2751}"/>
              </a:ext>
            </a:extLst>
          </p:cNvPr>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0D8CF245-EE95-114E-94A3-F9EC3B1C8559}"/>
              </a:ext>
            </a:extLst>
          </p:cNvPr>
          <p:cNvSpPr>
            <a:spLocks noGrp="1"/>
          </p:cNvSpPr>
          <p:nvPr>
            <p:ph type="dt" sz="half" idx="10"/>
          </p:nvPr>
        </p:nvSpPr>
        <p:spPr/>
        <p:txBody>
          <a:bodyPr/>
          <a:lstStyle/>
          <a:p>
            <a:fld id="{518E415D-E412-489A-ADA5-49C812847308}" type="datetimeFigureOut">
              <a:rPr lang="it-IT" smtClean="0"/>
              <a:pPr/>
              <a:t>07/10/23</a:t>
            </a:fld>
            <a:endParaRPr lang="it-IT"/>
          </a:p>
        </p:txBody>
      </p:sp>
      <p:sp>
        <p:nvSpPr>
          <p:cNvPr id="5" name="Segnaposto piè di pagina 4">
            <a:extLst>
              <a:ext uri="{FF2B5EF4-FFF2-40B4-BE49-F238E27FC236}">
                <a16:creationId xmlns:a16="http://schemas.microsoft.com/office/drawing/2014/main" id="{12426B05-96BC-4F4F-AFC5-DB649F1AC8B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45BCE4C-BDB3-2748-B810-E976B3857607}"/>
              </a:ext>
            </a:extLst>
          </p:cNvPr>
          <p:cNvSpPr>
            <a:spLocks noGrp="1"/>
          </p:cNvSpPr>
          <p:nvPr>
            <p:ph type="sldNum" sz="quarter" idx="12"/>
          </p:nvPr>
        </p:nvSpPr>
        <p:spPr/>
        <p:txBody>
          <a:bodyPr/>
          <a:lstStyle/>
          <a:p>
            <a:fld id="{59C9590C-6682-47F5-B511-BA0BA60114A6}" type="slidenum">
              <a:rPr lang="it-IT" smtClean="0"/>
              <a:pPr/>
              <a:t>‹N›</a:t>
            </a:fld>
            <a:endParaRPr lang="it-IT"/>
          </a:p>
        </p:txBody>
      </p:sp>
    </p:spTree>
    <p:extLst>
      <p:ext uri="{BB962C8B-B14F-4D97-AF65-F5344CB8AC3E}">
        <p14:creationId xmlns:p14="http://schemas.microsoft.com/office/powerpoint/2010/main" val="4080427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52AFA39-E7A1-554A-820E-B127FAF79344}"/>
              </a:ext>
            </a:extLst>
          </p:cNvPr>
          <p:cNvSpPr>
            <a:spLocks noGrp="1"/>
          </p:cNvSpPr>
          <p:nvPr>
            <p:ph type="title" orient="vert"/>
          </p:nvPr>
        </p:nvSpPr>
        <p:spPr>
          <a:xfrm>
            <a:off x="6543675" y="273844"/>
            <a:ext cx="1971675" cy="4358879"/>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3D3766F-F054-CB4A-AAB1-5BD03FD540D3}"/>
              </a:ext>
            </a:extLst>
          </p:cNvPr>
          <p:cNvSpPr>
            <a:spLocks noGrp="1"/>
          </p:cNvSpPr>
          <p:nvPr>
            <p:ph type="body" orient="vert" idx="1"/>
          </p:nvPr>
        </p:nvSpPr>
        <p:spPr>
          <a:xfrm>
            <a:off x="628650" y="273844"/>
            <a:ext cx="5800725" cy="4358879"/>
          </a:xfrm>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AC405156-5856-D144-B693-FC625FF082FC}"/>
              </a:ext>
            </a:extLst>
          </p:cNvPr>
          <p:cNvSpPr>
            <a:spLocks noGrp="1"/>
          </p:cNvSpPr>
          <p:nvPr>
            <p:ph type="dt" sz="half" idx="10"/>
          </p:nvPr>
        </p:nvSpPr>
        <p:spPr/>
        <p:txBody>
          <a:bodyPr/>
          <a:lstStyle/>
          <a:p>
            <a:fld id="{518E415D-E412-489A-ADA5-49C812847308}" type="datetimeFigureOut">
              <a:rPr lang="it-IT" smtClean="0"/>
              <a:pPr/>
              <a:t>07/10/23</a:t>
            </a:fld>
            <a:endParaRPr lang="it-IT"/>
          </a:p>
        </p:txBody>
      </p:sp>
      <p:sp>
        <p:nvSpPr>
          <p:cNvPr id="5" name="Segnaposto piè di pagina 4">
            <a:extLst>
              <a:ext uri="{FF2B5EF4-FFF2-40B4-BE49-F238E27FC236}">
                <a16:creationId xmlns:a16="http://schemas.microsoft.com/office/drawing/2014/main" id="{E7103DEB-40DB-2449-A329-1873FEA9D46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E54D9F9-0CE8-4348-A907-F725D5A058DD}"/>
              </a:ext>
            </a:extLst>
          </p:cNvPr>
          <p:cNvSpPr>
            <a:spLocks noGrp="1"/>
          </p:cNvSpPr>
          <p:nvPr>
            <p:ph type="sldNum" sz="quarter" idx="12"/>
          </p:nvPr>
        </p:nvSpPr>
        <p:spPr/>
        <p:txBody>
          <a:bodyPr/>
          <a:lstStyle/>
          <a:p>
            <a:fld id="{59C9590C-6682-47F5-B511-BA0BA60114A6}" type="slidenum">
              <a:rPr lang="it-IT" smtClean="0"/>
              <a:pPr/>
              <a:t>‹N›</a:t>
            </a:fld>
            <a:endParaRPr lang="it-IT"/>
          </a:p>
        </p:txBody>
      </p:sp>
    </p:spTree>
    <p:extLst>
      <p:ext uri="{BB962C8B-B14F-4D97-AF65-F5344CB8AC3E}">
        <p14:creationId xmlns:p14="http://schemas.microsoft.com/office/powerpoint/2010/main" val="1454578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746F64-A5E3-2140-88D1-D2F0AB5C147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DBEBEE9-CECA-C847-8646-29A7EF17A9F2}"/>
              </a:ext>
            </a:extLst>
          </p:cNvPr>
          <p:cNvSpPr>
            <a:spLocks noGrp="1"/>
          </p:cNvSpPr>
          <p:nvPr>
            <p:ph idx="1"/>
          </p:nvPr>
        </p:nvSpPr>
        <p:spPr/>
        <p:txBody>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5C9AB196-4F80-1F44-8D86-F62225068DC3}"/>
              </a:ext>
            </a:extLst>
          </p:cNvPr>
          <p:cNvSpPr>
            <a:spLocks noGrp="1"/>
          </p:cNvSpPr>
          <p:nvPr>
            <p:ph type="dt" sz="half" idx="10"/>
          </p:nvPr>
        </p:nvSpPr>
        <p:spPr/>
        <p:txBody>
          <a:bodyPr/>
          <a:lstStyle/>
          <a:p>
            <a:fld id="{518E415D-E412-489A-ADA5-49C812847308}" type="datetimeFigureOut">
              <a:rPr lang="it-IT" smtClean="0"/>
              <a:pPr/>
              <a:t>07/10/23</a:t>
            </a:fld>
            <a:endParaRPr lang="it-IT"/>
          </a:p>
        </p:txBody>
      </p:sp>
      <p:sp>
        <p:nvSpPr>
          <p:cNvPr id="5" name="Segnaposto piè di pagina 4">
            <a:extLst>
              <a:ext uri="{FF2B5EF4-FFF2-40B4-BE49-F238E27FC236}">
                <a16:creationId xmlns:a16="http://schemas.microsoft.com/office/drawing/2014/main" id="{E05FFA7B-E076-0943-A1FD-CBD0B62D500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15E3535-CBD9-BA4F-BE14-C4CBC78B9F46}"/>
              </a:ext>
            </a:extLst>
          </p:cNvPr>
          <p:cNvSpPr>
            <a:spLocks noGrp="1"/>
          </p:cNvSpPr>
          <p:nvPr>
            <p:ph type="sldNum" sz="quarter" idx="12"/>
          </p:nvPr>
        </p:nvSpPr>
        <p:spPr/>
        <p:txBody>
          <a:bodyPr/>
          <a:lstStyle/>
          <a:p>
            <a:fld id="{59C9590C-6682-47F5-B511-BA0BA60114A6}" type="slidenum">
              <a:rPr lang="it-IT" smtClean="0"/>
              <a:pPr/>
              <a:t>‹N›</a:t>
            </a:fld>
            <a:endParaRPr lang="it-IT"/>
          </a:p>
        </p:txBody>
      </p:sp>
    </p:spTree>
    <p:extLst>
      <p:ext uri="{BB962C8B-B14F-4D97-AF65-F5344CB8AC3E}">
        <p14:creationId xmlns:p14="http://schemas.microsoft.com/office/powerpoint/2010/main" val="2137933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4CA866-9E32-2C4D-8049-A73F3157FB84}"/>
              </a:ext>
            </a:extLst>
          </p:cNvPr>
          <p:cNvSpPr>
            <a:spLocks noGrp="1"/>
          </p:cNvSpPr>
          <p:nvPr>
            <p:ph type="title"/>
          </p:nvPr>
        </p:nvSpPr>
        <p:spPr>
          <a:xfrm>
            <a:off x="623888" y="1282304"/>
            <a:ext cx="7886700" cy="2139553"/>
          </a:xfrm>
        </p:spPr>
        <p:txBody>
          <a:bodyPr anchor="b"/>
          <a:lstStyle>
            <a:lvl1pPr>
              <a:defRPr sz="45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51F95F6E-FC5B-0B43-9FA9-A91D4C1E0AB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35419E26-F114-BD47-836A-6DB0BB408488}"/>
              </a:ext>
            </a:extLst>
          </p:cNvPr>
          <p:cNvSpPr>
            <a:spLocks noGrp="1"/>
          </p:cNvSpPr>
          <p:nvPr>
            <p:ph type="dt" sz="half" idx="10"/>
          </p:nvPr>
        </p:nvSpPr>
        <p:spPr/>
        <p:txBody>
          <a:bodyPr/>
          <a:lstStyle/>
          <a:p>
            <a:fld id="{518E415D-E412-489A-ADA5-49C812847308}" type="datetimeFigureOut">
              <a:rPr lang="it-IT" smtClean="0"/>
              <a:pPr/>
              <a:t>07/10/23</a:t>
            </a:fld>
            <a:endParaRPr lang="it-IT"/>
          </a:p>
        </p:txBody>
      </p:sp>
      <p:sp>
        <p:nvSpPr>
          <p:cNvPr id="5" name="Segnaposto piè di pagina 4">
            <a:extLst>
              <a:ext uri="{FF2B5EF4-FFF2-40B4-BE49-F238E27FC236}">
                <a16:creationId xmlns:a16="http://schemas.microsoft.com/office/drawing/2014/main" id="{045D636C-A736-864D-9AC2-015FA74986B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53DE5BD-4673-444E-B560-E85CE6C50E6D}"/>
              </a:ext>
            </a:extLst>
          </p:cNvPr>
          <p:cNvSpPr>
            <a:spLocks noGrp="1"/>
          </p:cNvSpPr>
          <p:nvPr>
            <p:ph type="sldNum" sz="quarter" idx="12"/>
          </p:nvPr>
        </p:nvSpPr>
        <p:spPr/>
        <p:txBody>
          <a:bodyPr/>
          <a:lstStyle/>
          <a:p>
            <a:fld id="{59C9590C-6682-47F5-B511-BA0BA60114A6}" type="slidenum">
              <a:rPr lang="it-IT" smtClean="0"/>
              <a:pPr/>
              <a:t>‹N›</a:t>
            </a:fld>
            <a:endParaRPr lang="it-IT"/>
          </a:p>
        </p:txBody>
      </p:sp>
    </p:spTree>
    <p:extLst>
      <p:ext uri="{BB962C8B-B14F-4D97-AF65-F5344CB8AC3E}">
        <p14:creationId xmlns:p14="http://schemas.microsoft.com/office/powerpoint/2010/main" val="3471158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75C91F-4942-814C-BAD0-6EDA74A3EF9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DD0706A-1CCC-F046-BA27-FAFE9E469FC9}"/>
              </a:ext>
            </a:extLst>
          </p:cNvPr>
          <p:cNvSpPr>
            <a:spLocks noGrp="1"/>
          </p:cNvSpPr>
          <p:nvPr>
            <p:ph sz="half" idx="1"/>
          </p:nvPr>
        </p:nvSpPr>
        <p:spPr>
          <a:xfrm>
            <a:off x="628650" y="1369219"/>
            <a:ext cx="3886200" cy="3263504"/>
          </a:xfrm>
        </p:spPr>
        <p:txBody>
          <a:body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641AE75B-D532-3146-B24F-368B03EF8116}"/>
              </a:ext>
            </a:extLst>
          </p:cNvPr>
          <p:cNvSpPr>
            <a:spLocks noGrp="1"/>
          </p:cNvSpPr>
          <p:nvPr>
            <p:ph sz="half" idx="2"/>
          </p:nvPr>
        </p:nvSpPr>
        <p:spPr>
          <a:xfrm>
            <a:off x="4629150" y="1369219"/>
            <a:ext cx="3886200" cy="3263504"/>
          </a:xfrm>
        </p:spPr>
        <p:txBody>
          <a:body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8898A068-17D0-0E41-9484-F1548F4A6910}"/>
              </a:ext>
            </a:extLst>
          </p:cNvPr>
          <p:cNvSpPr>
            <a:spLocks noGrp="1"/>
          </p:cNvSpPr>
          <p:nvPr>
            <p:ph type="dt" sz="half" idx="10"/>
          </p:nvPr>
        </p:nvSpPr>
        <p:spPr/>
        <p:txBody>
          <a:bodyPr/>
          <a:lstStyle/>
          <a:p>
            <a:fld id="{518E415D-E412-489A-ADA5-49C812847308}" type="datetimeFigureOut">
              <a:rPr lang="it-IT" smtClean="0"/>
              <a:pPr/>
              <a:t>07/10/23</a:t>
            </a:fld>
            <a:endParaRPr lang="it-IT"/>
          </a:p>
        </p:txBody>
      </p:sp>
      <p:sp>
        <p:nvSpPr>
          <p:cNvPr id="6" name="Segnaposto piè di pagina 5">
            <a:extLst>
              <a:ext uri="{FF2B5EF4-FFF2-40B4-BE49-F238E27FC236}">
                <a16:creationId xmlns:a16="http://schemas.microsoft.com/office/drawing/2014/main" id="{243D6AF8-BF1E-C140-832C-44F6768F575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1B17967-F7CD-3E4D-B2C7-324B56E5B66E}"/>
              </a:ext>
            </a:extLst>
          </p:cNvPr>
          <p:cNvSpPr>
            <a:spLocks noGrp="1"/>
          </p:cNvSpPr>
          <p:nvPr>
            <p:ph type="sldNum" sz="quarter" idx="12"/>
          </p:nvPr>
        </p:nvSpPr>
        <p:spPr/>
        <p:txBody>
          <a:bodyPr/>
          <a:lstStyle/>
          <a:p>
            <a:fld id="{59C9590C-6682-47F5-B511-BA0BA60114A6}" type="slidenum">
              <a:rPr lang="it-IT" smtClean="0"/>
              <a:pPr/>
              <a:t>‹N›</a:t>
            </a:fld>
            <a:endParaRPr lang="it-IT"/>
          </a:p>
        </p:txBody>
      </p:sp>
    </p:spTree>
    <p:extLst>
      <p:ext uri="{BB962C8B-B14F-4D97-AF65-F5344CB8AC3E}">
        <p14:creationId xmlns:p14="http://schemas.microsoft.com/office/powerpoint/2010/main" val="186553940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1F5207-D4AA-F447-863C-E2E48DC5B314}"/>
              </a:ext>
            </a:extLst>
          </p:cNvPr>
          <p:cNvSpPr>
            <a:spLocks noGrp="1"/>
          </p:cNvSpPr>
          <p:nvPr>
            <p:ph type="title"/>
          </p:nvPr>
        </p:nvSpPr>
        <p:spPr>
          <a:xfrm>
            <a:off x="629841" y="273844"/>
            <a:ext cx="7886700" cy="994172"/>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2D7A823-7421-B64B-B7AD-B2CFC079979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B67D3D55-8927-C943-9A68-1D5EC30CFB8A}"/>
              </a:ext>
            </a:extLst>
          </p:cNvPr>
          <p:cNvSpPr>
            <a:spLocks noGrp="1"/>
          </p:cNvSpPr>
          <p:nvPr>
            <p:ph sz="half" idx="2"/>
          </p:nvPr>
        </p:nvSpPr>
        <p:spPr>
          <a:xfrm>
            <a:off x="629842" y="1878806"/>
            <a:ext cx="3868340" cy="2763441"/>
          </a:xfrm>
        </p:spPr>
        <p:txBody>
          <a:bodyPr/>
          <a:lstStyle/>
          <a:p>
            <a:r>
              <a:rPr lang="it-IT"/>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CAD5D871-9070-7445-A07D-607F3468603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B6427E76-0A5B-9F48-A3C2-6230AFB94535}"/>
              </a:ext>
            </a:extLst>
          </p:cNvPr>
          <p:cNvSpPr>
            <a:spLocks noGrp="1"/>
          </p:cNvSpPr>
          <p:nvPr>
            <p:ph sz="quarter" idx="4"/>
          </p:nvPr>
        </p:nvSpPr>
        <p:spPr>
          <a:xfrm>
            <a:off x="4629150" y="1878806"/>
            <a:ext cx="3887391" cy="2763441"/>
          </a:xfrm>
        </p:spPr>
        <p:txBody>
          <a:bodyPr/>
          <a:lstStyle/>
          <a:p>
            <a:r>
              <a:rPr lang="it-IT"/>
              <a:t>Modifica gli stili del testo dello schema
Secondo livello
Terzo livello
Quarto livello
Quinto livello</a:t>
            </a:r>
          </a:p>
        </p:txBody>
      </p:sp>
      <p:sp>
        <p:nvSpPr>
          <p:cNvPr id="7" name="Segnaposto data 6">
            <a:extLst>
              <a:ext uri="{FF2B5EF4-FFF2-40B4-BE49-F238E27FC236}">
                <a16:creationId xmlns:a16="http://schemas.microsoft.com/office/drawing/2014/main" id="{3C766B31-0B46-1E47-9190-253AB062E7F7}"/>
              </a:ext>
            </a:extLst>
          </p:cNvPr>
          <p:cNvSpPr>
            <a:spLocks noGrp="1"/>
          </p:cNvSpPr>
          <p:nvPr>
            <p:ph type="dt" sz="half" idx="10"/>
          </p:nvPr>
        </p:nvSpPr>
        <p:spPr/>
        <p:txBody>
          <a:bodyPr/>
          <a:lstStyle/>
          <a:p>
            <a:fld id="{518E415D-E412-489A-ADA5-49C812847308}" type="datetimeFigureOut">
              <a:rPr lang="it-IT" smtClean="0"/>
              <a:pPr/>
              <a:t>07/10/23</a:t>
            </a:fld>
            <a:endParaRPr lang="it-IT"/>
          </a:p>
        </p:txBody>
      </p:sp>
      <p:sp>
        <p:nvSpPr>
          <p:cNvPr id="8" name="Segnaposto piè di pagina 7">
            <a:extLst>
              <a:ext uri="{FF2B5EF4-FFF2-40B4-BE49-F238E27FC236}">
                <a16:creationId xmlns:a16="http://schemas.microsoft.com/office/drawing/2014/main" id="{48349844-14B8-004F-AD9E-D52C901FE022}"/>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586CF234-D515-9348-8E6D-7E73A2CC0B4E}"/>
              </a:ext>
            </a:extLst>
          </p:cNvPr>
          <p:cNvSpPr>
            <a:spLocks noGrp="1"/>
          </p:cNvSpPr>
          <p:nvPr>
            <p:ph type="sldNum" sz="quarter" idx="12"/>
          </p:nvPr>
        </p:nvSpPr>
        <p:spPr/>
        <p:txBody>
          <a:bodyPr/>
          <a:lstStyle/>
          <a:p>
            <a:fld id="{59C9590C-6682-47F5-B511-BA0BA60114A6}" type="slidenum">
              <a:rPr lang="it-IT" smtClean="0"/>
              <a:pPr/>
              <a:t>‹N›</a:t>
            </a:fld>
            <a:endParaRPr lang="it-IT"/>
          </a:p>
        </p:txBody>
      </p:sp>
    </p:spTree>
    <p:extLst>
      <p:ext uri="{BB962C8B-B14F-4D97-AF65-F5344CB8AC3E}">
        <p14:creationId xmlns:p14="http://schemas.microsoft.com/office/powerpoint/2010/main" val="379602525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3AB912-3B21-5F42-9672-4170DE71994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13702172-5B3A-AA48-AC5D-F0C954BF0BFF}"/>
              </a:ext>
            </a:extLst>
          </p:cNvPr>
          <p:cNvSpPr>
            <a:spLocks noGrp="1"/>
          </p:cNvSpPr>
          <p:nvPr>
            <p:ph type="dt" sz="half" idx="10"/>
          </p:nvPr>
        </p:nvSpPr>
        <p:spPr/>
        <p:txBody>
          <a:bodyPr/>
          <a:lstStyle/>
          <a:p>
            <a:fld id="{518E415D-E412-489A-ADA5-49C812847308}" type="datetimeFigureOut">
              <a:rPr lang="it-IT" smtClean="0"/>
              <a:pPr/>
              <a:t>07/10/23</a:t>
            </a:fld>
            <a:endParaRPr lang="it-IT"/>
          </a:p>
        </p:txBody>
      </p:sp>
      <p:sp>
        <p:nvSpPr>
          <p:cNvPr id="4" name="Segnaposto piè di pagina 3">
            <a:extLst>
              <a:ext uri="{FF2B5EF4-FFF2-40B4-BE49-F238E27FC236}">
                <a16:creationId xmlns:a16="http://schemas.microsoft.com/office/drawing/2014/main" id="{BD97BF6A-77B0-5248-92DD-107C927FC098}"/>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0A46FDA6-B4F5-684B-BA08-684A0086DDA8}"/>
              </a:ext>
            </a:extLst>
          </p:cNvPr>
          <p:cNvSpPr>
            <a:spLocks noGrp="1"/>
          </p:cNvSpPr>
          <p:nvPr>
            <p:ph type="sldNum" sz="quarter" idx="12"/>
          </p:nvPr>
        </p:nvSpPr>
        <p:spPr/>
        <p:txBody>
          <a:bodyPr/>
          <a:lstStyle/>
          <a:p>
            <a:fld id="{59C9590C-6682-47F5-B511-BA0BA60114A6}" type="slidenum">
              <a:rPr lang="it-IT" smtClean="0"/>
              <a:pPr/>
              <a:t>‹N›</a:t>
            </a:fld>
            <a:endParaRPr lang="it-IT"/>
          </a:p>
        </p:txBody>
      </p:sp>
    </p:spTree>
    <p:extLst>
      <p:ext uri="{BB962C8B-B14F-4D97-AF65-F5344CB8AC3E}">
        <p14:creationId xmlns:p14="http://schemas.microsoft.com/office/powerpoint/2010/main" val="2752096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7601906-9C8C-CA40-B014-81F220031839}"/>
              </a:ext>
            </a:extLst>
          </p:cNvPr>
          <p:cNvSpPr>
            <a:spLocks noGrp="1"/>
          </p:cNvSpPr>
          <p:nvPr>
            <p:ph type="dt" sz="half" idx="10"/>
          </p:nvPr>
        </p:nvSpPr>
        <p:spPr/>
        <p:txBody>
          <a:bodyPr/>
          <a:lstStyle/>
          <a:p>
            <a:fld id="{518E415D-E412-489A-ADA5-49C812847308}" type="datetimeFigureOut">
              <a:rPr lang="it-IT" smtClean="0"/>
              <a:pPr/>
              <a:t>07/10/23</a:t>
            </a:fld>
            <a:endParaRPr lang="it-IT"/>
          </a:p>
        </p:txBody>
      </p:sp>
      <p:sp>
        <p:nvSpPr>
          <p:cNvPr id="3" name="Segnaposto piè di pagina 2">
            <a:extLst>
              <a:ext uri="{FF2B5EF4-FFF2-40B4-BE49-F238E27FC236}">
                <a16:creationId xmlns:a16="http://schemas.microsoft.com/office/drawing/2014/main" id="{7E7FEFF1-6D49-7944-BA94-90184AAF3C46}"/>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C7C9530B-B54A-E94D-A100-29B30A6A58D4}"/>
              </a:ext>
            </a:extLst>
          </p:cNvPr>
          <p:cNvSpPr>
            <a:spLocks noGrp="1"/>
          </p:cNvSpPr>
          <p:nvPr>
            <p:ph type="sldNum" sz="quarter" idx="12"/>
          </p:nvPr>
        </p:nvSpPr>
        <p:spPr/>
        <p:txBody>
          <a:bodyPr/>
          <a:lstStyle/>
          <a:p>
            <a:fld id="{59C9590C-6682-47F5-B511-BA0BA60114A6}" type="slidenum">
              <a:rPr lang="it-IT" smtClean="0"/>
              <a:pPr/>
              <a:t>‹N›</a:t>
            </a:fld>
            <a:endParaRPr lang="it-IT"/>
          </a:p>
        </p:txBody>
      </p:sp>
    </p:spTree>
    <p:extLst>
      <p:ext uri="{BB962C8B-B14F-4D97-AF65-F5344CB8AC3E}">
        <p14:creationId xmlns:p14="http://schemas.microsoft.com/office/powerpoint/2010/main" val="3999436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A91F9A-ABE7-BA4E-A620-430BC06DDB6C}"/>
              </a:ext>
            </a:extLst>
          </p:cNvPr>
          <p:cNvSpPr>
            <a:spLocks noGrp="1"/>
          </p:cNvSpPr>
          <p:nvPr>
            <p:ph type="title"/>
          </p:nvPr>
        </p:nvSpPr>
        <p:spPr>
          <a:xfrm>
            <a:off x="629841" y="342900"/>
            <a:ext cx="2949178" cy="1200150"/>
          </a:xfrm>
        </p:spPr>
        <p:txBody>
          <a:bodyPr anchor="b"/>
          <a:lstStyle>
            <a:lvl1pPr>
              <a:defRPr sz="24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3EA83CD-0EA0-8F43-B1B5-E188AFF736A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0865A9F4-EC10-3145-A3B1-1333F62E8E4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6CAB4BC0-66FE-EA48-A641-1DDC9B308081}"/>
              </a:ext>
            </a:extLst>
          </p:cNvPr>
          <p:cNvSpPr>
            <a:spLocks noGrp="1"/>
          </p:cNvSpPr>
          <p:nvPr>
            <p:ph type="dt" sz="half" idx="10"/>
          </p:nvPr>
        </p:nvSpPr>
        <p:spPr/>
        <p:txBody>
          <a:bodyPr/>
          <a:lstStyle/>
          <a:p>
            <a:fld id="{518E415D-E412-489A-ADA5-49C812847308}" type="datetimeFigureOut">
              <a:rPr lang="it-IT" smtClean="0"/>
              <a:pPr/>
              <a:t>07/10/23</a:t>
            </a:fld>
            <a:endParaRPr lang="it-IT"/>
          </a:p>
        </p:txBody>
      </p:sp>
      <p:sp>
        <p:nvSpPr>
          <p:cNvPr id="6" name="Segnaposto piè di pagina 5">
            <a:extLst>
              <a:ext uri="{FF2B5EF4-FFF2-40B4-BE49-F238E27FC236}">
                <a16:creationId xmlns:a16="http://schemas.microsoft.com/office/drawing/2014/main" id="{CAD8F98B-C9C9-0F45-B81C-68AADD45A47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0AD7A68-465E-9C45-8F64-19CBB34CF86A}"/>
              </a:ext>
            </a:extLst>
          </p:cNvPr>
          <p:cNvSpPr>
            <a:spLocks noGrp="1"/>
          </p:cNvSpPr>
          <p:nvPr>
            <p:ph type="sldNum" sz="quarter" idx="12"/>
          </p:nvPr>
        </p:nvSpPr>
        <p:spPr/>
        <p:txBody>
          <a:bodyPr/>
          <a:lstStyle/>
          <a:p>
            <a:fld id="{59C9590C-6682-47F5-B511-BA0BA60114A6}" type="slidenum">
              <a:rPr lang="it-IT" smtClean="0"/>
              <a:pPr/>
              <a:t>‹N›</a:t>
            </a:fld>
            <a:endParaRPr lang="it-IT"/>
          </a:p>
        </p:txBody>
      </p:sp>
    </p:spTree>
    <p:extLst>
      <p:ext uri="{BB962C8B-B14F-4D97-AF65-F5344CB8AC3E}">
        <p14:creationId xmlns:p14="http://schemas.microsoft.com/office/powerpoint/2010/main" val="114302914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AA17BA-1826-F24E-8DBB-54F09AF56257}"/>
              </a:ext>
            </a:extLst>
          </p:cNvPr>
          <p:cNvSpPr>
            <a:spLocks noGrp="1"/>
          </p:cNvSpPr>
          <p:nvPr>
            <p:ph type="title"/>
          </p:nvPr>
        </p:nvSpPr>
        <p:spPr>
          <a:xfrm>
            <a:off x="629841" y="342900"/>
            <a:ext cx="2949178" cy="1200150"/>
          </a:xfrm>
        </p:spPr>
        <p:txBody>
          <a:bodyPr anchor="b"/>
          <a:lstStyle>
            <a:lvl1pPr>
              <a:defRPr sz="24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1C728CB0-51D9-2745-BF37-EF1388A62C9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it-IT"/>
          </a:p>
        </p:txBody>
      </p:sp>
      <p:sp>
        <p:nvSpPr>
          <p:cNvPr id="4" name="Segnaposto testo 3">
            <a:extLst>
              <a:ext uri="{FF2B5EF4-FFF2-40B4-BE49-F238E27FC236}">
                <a16:creationId xmlns:a16="http://schemas.microsoft.com/office/drawing/2014/main" id="{0B9B2C3B-2A3C-194D-B077-1965D0C5090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B9C48568-E567-CF46-B035-E7F2C2D3F154}"/>
              </a:ext>
            </a:extLst>
          </p:cNvPr>
          <p:cNvSpPr>
            <a:spLocks noGrp="1"/>
          </p:cNvSpPr>
          <p:nvPr>
            <p:ph type="dt" sz="half" idx="10"/>
          </p:nvPr>
        </p:nvSpPr>
        <p:spPr/>
        <p:txBody>
          <a:bodyPr/>
          <a:lstStyle/>
          <a:p>
            <a:fld id="{518E415D-E412-489A-ADA5-49C812847308}" type="datetimeFigureOut">
              <a:rPr lang="it-IT" smtClean="0"/>
              <a:pPr/>
              <a:t>07/10/23</a:t>
            </a:fld>
            <a:endParaRPr lang="it-IT"/>
          </a:p>
        </p:txBody>
      </p:sp>
      <p:sp>
        <p:nvSpPr>
          <p:cNvPr id="6" name="Segnaposto piè di pagina 5">
            <a:extLst>
              <a:ext uri="{FF2B5EF4-FFF2-40B4-BE49-F238E27FC236}">
                <a16:creationId xmlns:a16="http://schemas.microsoft.com/office/drawing/2014/main" id="{B9B61CAC-1A51-B14E-84A6-6BC6C69BAF5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287BB30-D211-B344-891B-AF87FEE0CD92}"/>
              </a:ext>
            </a:extLst>
          </p:cNvPr>
          <p:cNvSpPr>
            <a:spLocks noGrp="1"/>
          </p:cNvSpPr>
          <p:nvPr>
            <p:ph type="sldNum" sz="quarter" idx="12"/>
          </p:nvPr>
        </p:nvSpPr>
        <p:spPr/>
        <p:txBody>
          <a:bodyPr/>
          <a:lstStyle/>
          <a:p>
            <a:fld id="{59C9590C-6682-47F5-B511-BA0BA60114A6}" type="slidenum">
              <a:rPr lang="it-IT" smtClean="0"/>
              <a:pPr/>
              <a:t>‹N›</a:t>
            </a:fld>
            <a:endParaRPr lang="it-IT"/>
          </a:p>
        </p:txBody>
      </p:sp>
    </p:spTree>
    <p:extLst>
      <p:ext uri="{BB962C8B-B14F-4D97-AF65-F5344CB8AC3E}">
        <p14:creationId xmlns:p14="http://schemas.microsoft.com/office/powerpoint/2010/main" val="2603610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49182C6B-8960-AF42-B822-E9ABFFBEBE3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C684CED-BB0C-2847-8CDC-5CA04B8F665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B77F704C-0946-AC41-A72D-39B2772B9EE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18E415D-E412-489A-ADA5-49C812847308}" type="datetimeFigureOut">
              <a:rPr lang="it-IT" smtClean="0"/>
              <a:pPr/>
              <a:t>07/10/23</a:t>
            </a:fld>
            <a:endParaRPr lang="it-IT"/>
          </a:p>
        </p:txBody>
      </p:sp>
      <p:sp>
        <p:nvSpPr>
          <p:cNvPr id="5" name="Segnaposto piè di pagina 4">
            <a:extLst>
              <a:ext uri="{FF2B5EF4-FFF2-40B4-BE49-F238E27FC236}">
                <a16:creationId xmlns:a16="http://schemas.microsoft.com/office/drawing/2014/main" id="{594CB4EA-E02B-DF4E-83C6-D2DB838C6EE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411C0DFC-F7B1-0E49-8CCF-F210ACEB8D9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9C9590C-6682-47F5-B511-BA0BA60114A6}" type="slidenum">
              <a:rPr lang="it-IT" smtClean="0"/>
              <a:pPr/>
              <a:t>‹N›</a:t>
            </a:fld>
            <a:endParaRPr lang="it-IT"/>
          </a:p>
        </p:txBody>
      </p:sp>
    </p:spTree>
    <p:extLst>
      <p:ext uri="{BB962C8B-B14F-4D97-AF65-F5344CB8AC3E}">
        <p14:creationId xmlns:p14="http://schemas.microsoft.com/office/powerpoint/2010/main" val="2326837128"/>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5" Type="http://schemas.openxmlformats.org/officeDocument/2006/relationships/image" Target="../media/image14.tiff"/><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18.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2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5.xml"/><Relationship Id="rId5" Type="http://schemas.openxmlformats.org/officeDocument/2006/relationships/image" Target="../media/image31.tiff"/><Relationship Id="rId4" Type="http://schemas.openxmlformats.org/officeDocument/2006/relationships/image" Target="../media/image30.tiff"/></Relationships>
</file>

<file path=ppt/slides/_rels/slide26.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70.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47.tiff"/><Relationship Id="rId3" Type="http://schemas.openxmlformats.org/officeDocument/2006/relationships/image" Target="../media/image42.emf"/><Relationship Id="rId7" Type="http://schemas.openxmlformats.org/officeDocument/2006/relationships/image" Target="../media/image46.tiff"/><Relationship Id="rId2" Type="http://schemas.openxmlformats.org/officeDocument/2006/relationships/image" Target="../media/image41.emf"/><Relationship Id="rId1" Type="http://schemas.openxmlformats.org/officeDocument/2006/relationships/slideLayout" Target="../slideLayouts/slideLayout2.xml"/><Relationship Id="rId6" Type="http://schemas.openxmlformats.org/officeDocument/2006/relationships/image" Target="../media/image45.tiff"/><Relationship Id="rId5" Type="http://schemas.openxmlformats.org/officeDocument/2006/relationships/image" Target="../media/image44.tiff"/><Relationship Id="rId4" Type="http://schemas.openxmlformats.org/officeDocument/2006/relationships/image" Target="../media/image43.emf"/></Relationships>
</file>

<file path=ppt/slides/_rels/slide72.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DDB05E3B-52A1-6C46-812C-EFAE4B4F2979}"/>
              </a:ext>
            </a:extLst>
          </p:cNvPr>
          <p:cNvSpPr>
            <a:spLocks noGrp="1"/>
          </p:cNvSpPr>
          <p:nvPr>
            <p:ph type="ctrTitle"/>
          </p:nvPr>
        </p:nvSpPr>
        <p:spPr>
          <a:xfrm>
            <a:off x="1475656" y="1501130"/>
            <a:ext cx="6858000" cy="1790700"/>
          </a:xfrm>
        </p:spPr>
        <p:txBody>
          <a:bodyPr>
            <a:normAutofit/>
          </a:bodyPr>
          <a:lstStyle/>
          <a:p>
            <a:r>
              <a:rPr lang="en-US" altLang="en-US" sz="4000" b="1" dirty="0">
                <a:solidFill>
                  <a:schemeClr val="accent1"/>
                </a:solidFill>
                <a:effectLst>
                  <a:outerShdw blurRad="38100" dist="38100" dir="2700000" algn="tl">
                    <a:srgbClr val="000000">
                      <a:alpha val="43137"/>
                    </a:srgbClr>
                  </a:outerShdw>
                </a:effectLst>
                <a:latin typeface="Source Han Serif SC" panose="02020400000000000000" pitchFamily="18" charset="-122"/>
                <a:ea typeface="Source Han Serif SC" panose="02020400000000000000" pitchFamily="18" charset="-122"/>
                <a:sym typeface="Source Han Serif SC" panose="02020400000000000000" pitchFamily="18" charset="-122"/>
              </a:rPr>
              <a:t>INTERVENTI COMPORTAMENTALI</a:t>
            </a:r>
            <a:br>
              <a:rPr lang="en-US" altLang="en-US" sz="4000" b="1" dirty="0">
                <a:solidFill>
                  <a:schemeClr val="accent1"/>
                </a:solidFill>
                <a:effectLst>
                  <a:outerShdw blurRad="38100" dist="38100" dir="2700000" algn="tl">
                    <a:srgbClr val="000000">
                      <a:alpha val="43137"/>
                    </a:srgbClr>
                  </a:outerShdw>
                </a:effectLst>
                <a:latin typeface="Source Han Serif SC" panose="02020400000000000000" pitchFamily="18" charset="-122"/>
                <a:ea typeface="Source Han Serif SC" panose="02020400000000000000" pitchFamily="18" charset="-122"/>
                <a:sym typeface="Source Han Serif SC" panose="02020400000000000000" pitchFamily="18" charset="-122"/>
              </a:rPr>
            </a:br>
            <a:r>
              <a:rPr lang="en-US" altLang="en-US" sz="4000" b="1" dirty="0">
                <a:solidFill>
                  <a:schemeClr val="accent1"/>
                </a:solidFill>
                <a:effectLst>
                  <a:outerShdw blurRad="38100" dist="38100" dir="2700000" algn="tl">
                    <a:srgbClr val="000000">
                      <a:alpha val="43137"/>
                    </a:srgbClr>
                  </a:outerShdw>
                </a:effectLst>
                <a:latin typeface="Source Han Serif SC" panose="02020400000000000000" pitchFamily="18" charset="-122"/>
                <a:ea typeface="Source Han Serif SC" panose="02020400000000000000" pitchFamily="18" charset="-122"/>
                <a:sym typeface="Source Han Serif SC" panose="02020400000000000000" pitchFamily="18" charset="-122"/>
              </a:rPr>
              <a:t>di </a:t>
            </a:r>
            <a:r>
              <a:rPr lang="en-US" altLang="en-US" sz="4000" b="1" dirty="0" err="1">
                <a:solidFill>
                  <a:schemeClr val="accent1"/>
                </a:solidFill>
                <a:effectLst>
                  <a:outerShdw blurRad="38100" dist="38100" dir="2700000" algn="tl">
                    <a:srgbClr val="000000">
                      <a:alpha val="43137"/>
                    </a:srgbClr>
                  </a:outerShdw>
                </a:effectLst>
                <a:latin typeface="Source Han Serif SC" panose="02020400000000000000" pitchFamily="18" charset="-122"/>
                <a:ea typeface="Source Han Serif SC" panose="02020400000000000000" pitchFamily="18" charset="-122"/>
                <a:sym typeface="Source Han Serif SC" panose="02020400000000000000" pitchFamily="18" charset="-122"/>
              </a:rPr>
              <a:t>rieducazione</a:t>
            </a:r>
            <a:r>
              <a:rPr lang="en-US" altLang="en-US" sz="4000" b="1" dirty="0">
                <a:solidFill>
                  <a:schemeClr val="accent1"/>
                </a:solidFill>
                <a:effectLst>
                  <a:outerShdw blurRad="38100" dist="38100" dir="2700000" algn="tl">
                    <a:srgbClr val="000000">
                      <a:alpha val="43137"/>
                    </a:srgbClr>
                  </a:outerShdw>
                </a:effectLst>
                <a:latin typeface="Source Han Serif SC" panose="02020400000000000000" pitchFamily="18" charset="-122"/>
                <a:ea typeface="Source Han Serif SC" panose="02020400000000000000" pitchFamily="18" charset="-122"/>
                <a:sym typeface="Source Han Serif SC" panose="02020400000000000000" pitchFamily="18" charset="-122"/>
              </a:rPr>
              <a:t> al </a:t>
            </a:r>
            <a:r>
              <a:rPr lang="en-US" altLang="en-US" sz="4000" b="1" dirty="0" err="1">
                <a:solidFill>
                  <a:schemeClr val="accent1"/>
                </a:solidFill>
                <a:effectLst>
                  <a:outerShdw blurRad="38100" dist="38100" dir="2700000" algn="tl">
                    <a:srgbClr val="000000">
                      <a:alpha val="43137"/>
                    </a:srgbClr>
                  </a:outerShdw>
                </a:effectLst>
                <a:latin typeface="Source Han Serif SC" panose="02020400000000000000" pitchFamily="18" charset="-122"/>
                <a:ea typeface="Source Han Serif SC" panose="02020400000000000000" pitchFamily="18" charset="-122"/>
                <a:sym typeface="Source Han Serif SC" panose="02020400000000000000" pitchFamily="18" charset="-122"/>
              </a:rPr>
              <a:t>sonno</a:t>
            </a:r>
            <a:endParaRPr lang="it-IT" sz="4000" dirty="0"/>
          </a:p>
        </p:txBody>
      </p:sp>
      <p:sp>
        <p:nvSpPr>
          <p:cNvPr id="5" name="Sottotitolo 4">
            <a:extLst>
              <a:ext uri="{FF2B5EF4-FFF2-40B4-BE49-F238E27FC236}">
                <a16:creationId xmlns:a16="http://schemas.microsoft.com/office/drawing/2014/main" id="{60AF88B9-9744-134E-8E95-B49362502C2C}"/>
              </a:ext>
            </a:extLst>
          </p:cNvPr>
          <p:cNvSpPr>
            <a:spLocks noGrp="1"/>
          </p:cNvSpPr>
          <p:nvPr>
            <p:ph type="subTitle" idx="1"/>
          </p:nvPr>
        </p:nvSpPr>
        <p:spPr>
          <a:xfrm>
            <a:off x="1143000" y="3490168"/>
            <a:ext cx="6858000" cy="1241822"/>
          </a:xfrm>
        </p:spPr>
        <p:txBody>
          <a:bodyPr/>
          <a:lstStyle/>
          <a:p>
            <a:r>
              <a:rPr lang="en-US" altLang="zh-CN" dirty="0" err="1">
                <a:solidFill>
                  <a:schemeClr val="accent1"/>
                </a:solidFill>
                <a:effectLst>
                  <a:outerShdw blurRad="38100" dist="38100" dir="2700000" algn="tl">
                    <a:srgbClr val="000000">
                      <a:alpha val="43137"/>
                    </a:srgbClr>
                  </a:outerShdw>
                </a:effectLst>
                <a:latin typeface="Source Han Serif SC" panose="02020400000000000000" pitchFamily="18" charset="-122"/>
                <a:ea typeface="Source Han Serif SC" panose="02020400000000000000" pitchFamily="18" charset="-122"/>
                <a:sym typeface="Source Han Serif SC" panose="02020400000000000000" pitchFamily="18" charset="-122"/>
              </a:rPr>
              <a:t>Dott.ssa</a:t>
            </a:r>
            <a:r>
              <a:rPr lang="en-US" altLang="zh-CN" dirty="0">
                <a:solidFill>
                  <a:schemeClr val="accent1"/>
                </a:solidFill>
                <a:effectLst>
                  <a:outerShdw blurRad="38100" dist="38100" dir="2700000" algn="tl">
                    <a:srgbClr val="000000">
                      <a:alpha val="43137"/>
                    </a:srgbClr>
                  </a:outerShdw>
                </a:effectLst>
                <a:latin typeface="Source Han Serif SC" panose="02020400000000000000" pitchFamily="18" charset="-122"/>
                <a:ea typeface="Source Han Serif SC" panose="02020400000000000000" pitchFamily="18" charset="-122"/>
                <a:sym typeface="Source Han Serif SC" panose="02020400000000000000" pitchFamily="18" charset="-122"/>
              </a:rPr>
              <a:t> Elena </a:t>
            </a:r>
            <a:r>
              <a:rPr lang="en-US" altLang="zh-CN" dirty="0" err="1">
                <a:solidFill>
                  <a:schemeClr val="accent1"/>
                </a:solidFill>
                <a:effectLst>
                  <a:outerShdw blurRad="38100" dist="38100" dir="2700000" algn="tl">
                    <a:srgbClr val="000000">
                      <a:alpha val="43137"/>
                    </a:srgbClr>
                  </a:outerShdw>
                </a:effectLst>
                <a:latin typeface="Source Han Serif SC" panose="02020400000000000000" pitchFamily="18" charset="-122"/>
                <a:ea typeface="Source Han Serif SC" panose="02020400000000000000" pitchFamily="18" charset="-122"/>
                <a:sym typeface="Source Han Serif SC" panose="02020400000000000000" pitchFamily="18" charset="-122"/>
              </a:rPr>
              <a:t>Finotti</a:t>
            </a:r>
            <a:r>
              <a:rPr lang="en-US" altLang="zh-CN" dirty="0">
                <a:solidFill>
                  <a:schemeClr val="accent1"/>
                </a:solidFill>
                <a:effectLst>
                  <a:outerShdw blurRad="38100" dist="38100" dir="2700000" algn="tl">
                    <a:srgbClr val="000000">
                      <a:alpha val="43137"/>
                    </a:srgbClr>
                  </a:outerShdw>
                </a:effectLst>
                <a:latin typeface="Source Han Serif SC" panose="02020400000000000000" pitchFamily="18" charset="-122"/>
                <a:ea typeface="Source Han Serif SC" panose="02020400000000000000" pitchFamily="18" charset="-122"/>
                <a:sym typeface="Source Han Serif SC" panose="02020400000000000000" pitchFamily="18" charset="-122"/>
              </a:rPr>
              <a:t> MD, PhD</a:t>
            </a:r>
            <a:endParaRPr lang="zh-CN" altLang="en-US" dirty="0">
              <a:solidFill>
                <a:schemeClr val="accent1"/>
              </a:solidFill>
              <a:effectLst>
                <a:outerShdw blurRad="38100" dist="38100" dir="2700000" algn="tl">
                  <a:srgbClr val="000000">
                    <a:alpha val="43137"/>
                  </a:srgbClr>
                </a:outerShdw>
              </a:effectLst>
              <a:latin typeface="Source Han Serif SC" panose="02020400000000000000" pitchFamily="18" charset="-122"/>
              <a:ea typeface="Source Han Serif SC" panose="02020400000000000000" pitchFamily="18" charset="-122"/>
              <a:sym typeface="Source Han Serif SC" panose="02020400000000000000" pitchFamily="18" charset="-122"/>
            </a:endParaRPr>
          </a:p>
          <a:p>
            <a:r>
              <a:rPr lang="en-US" altLang="zh-CN" dirty="0" err="1">
                <a:solidFill>
                  <a:schemeClr val="accent1"/>
                </a:solidFill>
                <a:effectLst>
                  <a:outerShdw blurRad="38100" dist="38100" dir="2700000" algn="tl">
                    <a:srgbClr val="000000">
                      <a:alpha val="43137"/>
                    </a:srgbClr>
                  </a:outerShdw>
                </a:effectLst>
                <a:latin typeface="Source Han Serif SC" panose="02020400000000000000" pitchFamily="18" charset="-122"/>
                <a:ea typeface="Source Han Serif SC" panose="02020400000000000000" pitchFamily="18" charset="-122"/>
                <a:sym typeface="Source Han Serif SC" panose="02020400000000000000" pitchFamily="18" charset="-122"/>
              </a:rPr>
              <a:t>Direttore</a:t>
            </a:r>
            <a:r>
              <a:rPr lang="en-US" altLang="zh-CN" dirty="0">
                <a:solidFill>
                  <a:schemeClr val="accent1"/>
                </a:solidFill>
                <a:effectLst>
                  <a:outerShdw blurRad="38100" dist="38100" dir="2700000" algn="tl">
                    <a:srgbClr val="000000">
                      <a:alpha val="43137"/>
                    </a:srgbClr>
                  </a:outerShdw>
                </a:effectLst>
                <a:latin typeface="Source Han Serif SC" panose="02020400000000000000" pitchFamily="18" charset="-122"/>
                <a:ea typeface="Source Han Serif SC" panose="02020400000000000000" pitchFamily="18" charset="-122"/>
                <a:sym typeface="Source Han Serif SC" panose="02020400000000000000" pitchFamily="18" charset="-122"/>
              </a:rPr>
              <a:t> UOC di </a:t>
            </a:r>
            <a:r>
              <a:rPr lang="en-US" altLang="zh-CN" dirty="0" err="1">
                <a:solidFill>
                  <a:schemeClr val="accent1"/>
                </a:solidFill>
                <a:effectLst>
                  <a:outerShdw blurRad="38100" dist="38100" dir="2700000" algn="tl">
                    <a:srgbClr val="000000">
                      <a:alpha val="43137"/>
                    </a:srgbClr>
                  </a:outerShdw>
                </a:effectLst>
                <a:latin typeface="Source Han Serif SC" panose="02020400000000000000" pitchFamily="18" charset="-122"/>
                <a:ea typeface="Source Han Serif SC" panose="02020400000000000000" pitchFamily="18" charset="-122"/>
                <a:sym typeface="Source Han Serif SC" panose="02020400000000000000" pitchFamily="18" charset="-122"/>
              </a:rPr>
              <a:t>Neuropsichiatria</a:t>
            </a:r>
            <a:r>
              <a:rPr lang="en-US" altLang="zh-CN" dirty="0">
                <a:solidFill>
                  <a:schemeClr val="accent1"/>
                </a:solidFill>
                <a:effectLst>
                  <a:outerShdw blurRad="38100" dist="38100" dir="2700000" algn="tl">
                    <a:srgbClr val="000000">
                      <a:alpha val="43137"/>
                    </a:srgbClr>
                  </a:outerShdw>
                </a:effectLst>
                <a:latin typeface="Source Han Serif SC" panose="02020400000000000000" pitchFamily="18" charset="-122"/>
                <a:ea typeface="Source Han Serif SC" panose="02020400000000000000" pitchFamily="18" charset="-122"/>
                <a:sym typeface="Source Han Serif SC" panose="02020400000000000000" pitchFamily="18" charset="-122"/>
              </a:rPr>
              <a:t> Infantile ulss8</a:t>
            </a:r>
          </a:p>
          <a:p>
            <a:r>
              <a:rPr lang="en-US" altLang="zh-CN" dirty="0" err="1">
                <a:solidFill>
                  <a:schemeClr val="accent1"/>
                </a:solidFill>
                <a:effectLst>
                  <a:outerShdw blurRad="38100" dist="38100" dir="2700000" algn="tl">
                    <a:srgbClr val="000000">
                      <a:alpha val="43137"/>
                    </a:srgbClr>
                  </a:outerShdw>
                </a:effectLst>
                <a:latin typeface="Source Han Serif SC" panose="02020400000000000000" pitchFamily="18" charset="-122"/>
                <a:ea typeface="Source Han Serif SC" panose="02020400000000000000" pitchFamily="18" charset="-122"/>
                <a:sym typeface="Source Han Serif SC" panose="02020400000000000000" pitchFamily="18" charset="-122"/>
              </a:rPr>
              <a:t>Dottore</a:t>
            </a:r>
            <a:r>
              <a:rPr lang="en-US" altLang="zh-CN" dirty="0">
                <a:solidFill>
                  <a:schemeClr val="accent1"/>
                </a:solidFill>
                <a:effectLst>
                  <a:outerShdw blurRad="38100" dist="38100" dir="2700000" algn="tl">
                    <a:srgbClr val="000000">
                      <a:alpha val="43137"/>
                    </a:srgbClr>
                  </a:outerShdw>
                </a:effectLst>
                <a:latin typeface="Source Han Serif SC" panose="02020400000000000000" pitchFamily="18" charset="-122"/>
                <a:ea typeface="Source Han Serif SC" panose="02020400000000000000" pitchFamily="18" charset="-122"/>
                <a:sym typeface="Source Han Serif SC" panose="02020400000000000000" pitchFamily="18" charset="-122"/>
              </a:rPr>
              <a:t> di </a:t>
            </a:r>
            <a:r>
              <a:rPr lang="en-US" altLang="zh-CN" dirty="0" err="1">
                <a:solidFill>
                  <a:schemeClr val="accent1"/>
                </a:solidFill>
                <a:effectLst>
                  <a:outerShdw blurRad="38100" dist="38100" dir="2700000" algn="tl">
                    <a:srgbClr val="000000">
                      <a:alpha val="43137"/>
                    </a:srgbClr>
                  </a:outerShdw>
                </a:effectLst>
                <a:latin typeface="Source Han Serif SC" panose="02020400000000000000" pitchFamily="18" charset="-122"/>
                <a:ea typeface="Source Han Serif SC" panose="02020400000000000000" pitchFamily="18" charset="-122"/>
                <a:sym typeface="Source Han Serif SC" panose="02020400000000000000" pitchFamily="18" charset="-122"/>
              </a:rPr>
              <a:t>Ricerca</a:t>
            </a:r>
            <a:r>
              <a:rPr lang="en-US" altLang="zh-CN" dirty="0">
                <a:solidFill>
                  <a:schemeClr val="accent1"/>
                </a:solidFill>
                <a:effectLst>
                  <a:outerShdw blurRad="38100" dist="38100" dir="2700000" algn="tl">
                    <a:srgbClr val="000000">
                      <a:alpha val="43137"/>
                    </a:srgbClr>
                  </a:outerShdw>
                </a:effectLst>
                <a:latin typeface="Source Han Serif SC" panose="02020400000000000000" pitchFamily="18" charset="-122"/>
                <a:ea typeface="Source Han Serif SC" panose="02020400000000000000" pitchFamily="18" charset="-122"/>
                <a:sym typeface="Source Han Serif SC" panose="02020400000000000000" pitchFamily="18" charset="-122"/>
              </a:rPr>
              <a:t> in </a:t>
            </a:r>
            <a:r>
              <a:rPr lang="en-US" altLang="zh-CN" dirty="0" err="1">
                <a:solidFill>
                  <a:schemeClr val="accent1"/>
                </a:solidFill>
                <a:effectLst>
                  <a:outerShdw blurRad="38100" dist="38100" dir="2700000" algn="tl">
                    <a:srgbClr val="000000">
                      <a:alpha val="43137"/>
                    </a:srgbClr>
                  </a:outerShdw>
                </a:effectLst>
                <a:latin typeface="Source Han Serif SC" panose="02020400000000000000" pitchFamily="18" charset="-122"/>
                <a:ea typeface="Source Han Serif SC" panose="02020400000000000000" pitchFamily="18" charset="-122"/>
                <a:sym typeface="Source Han Serif SC" panose="02020400000000000000" pitchFamily="18" charset="-122"/>
              </a:rPr>
              <a:t>Medicina</a:t>
            </a:r>
            <a:r>
              <a:rPr lang="en-US" altLang="zh-CN" dirty="0">
                <a:solidFill>
                  <a:schemeClr val="accent1"/>
                </a:solidFill>
                <a:effectLst>
                  <a:outerShdw blurRad="38100" dist="38100" dir="2700000" algn="tl">
                    <a:srgbClr val="000000">
                      <a:alpha val="43137"/>
                    </a:srgbClr>
                  </a:outerShdw>
                </a:effectLst>
                <a:latin typeface="Source Han Serif SC" panose="02020400000000000000" pitchFamily="18" charset="-122"/>
                <a:ea typeface="Source Han Serif SC" panose="02020400000000000000" pitchFamily="18" charset="-122"/>
                <a:sym typeface="Source Han Serif SC" panose="02020400000000000000" pitchFamily="18" charset="-122"/>
              </a:rPr>
              <a:t> del </a:t>
            </a:r>
            <a:r>
              <a:rPr lang="en-US" altLang="zh-CN" dirty="0" err="1">
                <a:solidFill>
                  <a:schemeClr val="accent1"/>
                </a:solidFill>
                <a:effectLst>
                  <a:outerShdw blurRad="38100" dist="38100" dir="2700000" algn="tl">
                    <a:srgbClr val="000000">
                      <a:alpha val="43137"/>
                    </a:srgbClr>
                  </a:outerShdw>
                </a:effectLst>
                <a:latin typeface="Source Han Serif SC" panose="02020400000000000000" pitchFamily="18" charset="-122"/>
                <a:ea typeface="Source Han Serif SC" panose="02020400000000000000" pitchFamily="18" charset="-122"/>
                <a:sym typeface="Source Han Serif SC" panose="02020400000000000000" pitchFamily="18" charset="-122"/>
              </a:rPr>
              <a:t>Sonno</a:t>
            </a:r>
            <a:endParaRPr lang="zh-CN" altLang="zh-CN" dirty="0">
              <a:solidFill>
                <a:schemeClr val="accent1"/>
              </a:solidFill>
              <a:effectLst>
                <a:outerShdw blurRad="38100" dist="38100" dir="2700000" algn="tl">
                  <a:srgbClr val="000000">
                    <a:alpha val="43137"/>
                  </a:srgbClr>
                </a:outerShdw>
              </a:effectLst>
              <a:latin typeface="Source Han Serif SC" panose="02020400000000000000" pitchFamily="18" charset="-122"/>
              <a:ea typeface="Source Han Serif SC" panose="02020400000000000000" pitchFamily="18" charset="-122"/>
              <a:sym typeface="Source Han Serif SC" panose="02020400000000000000" pitchFamily="18" charset="-122"/>
            </a:endParaRPr>
          </a:p>
          <a:p>
            <a:endParaRPr lang="it-IT" dirty="0"/>
          </a:p>
        </p:txBody>
      </p:sp>
      <p:pic>
        <p:nvPicPr>
          <p:cNvPr id="2" name="Immagine 1">
            <a:extLst>
              <a:ext uri="{FF2B5EF4-FFF2-40B4-BE49-F238E27FC236}">
                <a16:creationId xmlns:a16="http://schemas.microsoft.com/office/drawing/2014/main" id="{8653A965-4195-184A-A5D7-30B81FA6BFDD}"/>
              </a:ext>
            </a:extLst>
          </p:cNvPr>
          <p:cNvPicPr>
            <a:picLocks noChangeAspect="1"/>
          </p:cNvPicPr>
          <p:nvPr/>
        </p:nvPicPr>
        <p:blipFill>
          <a:blip r:embed="rId2"/>
          <a:stretch>
            <a:fillRect/>
          </a:stretch>
        </p:blipFill>
        <p:spPr>
          <a:xfrm>
            <a:off x="179512" y="123478"/>
            <a:ext cx="2278078" cy="2032014"/>
          </a:xfrm>
          <a:prstGeom prst="rect">
            <a:avLst/>
          </a:prstGeom>
        </p:spPr>
      </p:pic>
    </p:spTree>
    <p:extLst>
      <p:ext uri="{BB962C8B-B14F-4D97-AF65-F5344CB8AC3E}">
        <p14:creationId xmlns:p14="http://schemas.microsoft.com/office/powerpoint/2010/main" val="3679583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21A6F2-DFCF-6242-A452-D367D1A328B3}"/>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B19DAF4F-D7A9-6F4D-804E-6B7B9A921D2C}"/>
              </a:ext>
            </a:extLst>
          </p:cNvPr>
          <p:cNvSpPr>
            <a:spLocks noGrp="1"/>
          </p:cNvSpPr>
          <p:nvPr>
            <p:ph idx="1"/>
          </p:nvPr>
        </p:nvSpPr>
        <p:spPr/>
        <p:txBody>
          <a:bodyPr/>
          <a:lstStyle/>
          <a:p>
            <a:endParaRPr lang="it-IT" dirty="0"/>
          </a:p>
        </p:txBody>
      </p:sp>
      <p:pic>
        <p:nvPicPr>
          <p:cNvPr id="1025" name="Picture 1" descr="bedtime routine newborn.png">
            <a:extLst>
              <a:ext uri="{FF2B5EF4-FFF2-40B4-BE49-F238E27FC236}">
                <a16:creationId xmlns:a16="http://schemas.microsoft.com/office/drawing/2014/main" id="{69479161-EA10-D641-B30A-A0B4280367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7254" y="273844"/>
            <a:ext cx="4751512" cy="47515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240FA5DC-B491-A04A-B549-B8C4CEF40496}"/>
              </a:ext>
            </a:extLst>
          </p:cNvPr>
          <p:cNvSpPr>
            <a:spLocks noChangeArrowheads="1"/>
          </p:cNvSpPr>
          <p:nvPr/>
        </p:nvSpPr>
        <p:spPr bwMode="auto">
          <a:xfrm>
            <a:off x="-207519" y="-7550725"/>
            <a:ext cx="265477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1800" b="0" i="0" u="none" strike="noStrike" cap="none" normalizeH="0" baseline="0">
                <a:ln>
                  <a:noFill/>
                </a:ln>
                <a:solidFill>
                  <a:schemeClr val="tx1"/>
                </a:solidFill>
                <a:effectLst/>
                <a:latin typeface="Arial" panose="020B0604020202020204" pitchFamily="34" charset="0"/>
              </a:rPr>
            </a:br>
            <a:endParaRPr kumimoji="0" lang="it-IT" altLang="it-IT"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68206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7331059" y="973296"/>
            <a:ext cx="1570641" cy="3514503"/>
          </a:xfrm>
          <a:prstGeom prst="rect">
            <a:avLst/>
          </a:prstGeom>
        </p:spPr>
      </p:pic>
      <p:pic>
        <p:nvPicPr>
          <p:cNvPr id="4" name="Segnaposto contenuto 3"/>
          <p:cNvPicPr>
            <a:picLocks noGrp="1" noChangeAspect="1"/>
          </p:cNvPicPr>
          <p:nvPr>
            <p:ph idx="1"/>
          </p:nvPr>
        </p:nvPicPr>
        <p:blipFill>
          <a:blip r:embed="rId3"/>
          <a:stretch>
            <a:fillRect/>
          </a:stretch>
        </p:blipFill>
        <p:spPr>
          <a:xfrm>
            <a:off x="3270250" y="2601119"/>
            <a:ext cx="2603500" cy="800100"/>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7944" y="1059582"/>
            <a:ext cx="3076609" cy="3153978"/>
          </a:xfrm>
          <a:prstGeom prst="rect">
            <a:avLst/>
          </a:prstGeom>
        </p:spPr>
      </p:pic>
      <p:pic>
        <p:nvPicPr>
          <p:cNvPr id="7" name="Immagine 6"/>
          <p:cNvPicPr>
            <a:picLocks noChangeAspect="1"/>
          </p:cNvPicPr>
          <p:nvPr/>
        </p:nvPicPr>
        <p:blipFill>
          <a:blip r:embed="rId5"/>
          <a:stretch>
            <a:fillRect/>
          </a:stretch>
        </p:blipFill>
        <p:spPr>
          <a:xfrm>
            <a:off x="1115901" y="973296"/>
            <a:ext cx="2664296" cy="3875911"/>
          </a:xfrm>
          <a:prstGeom prst="rect">
            <a:avLst/>
          </a:prstGeom>
        </p:spPr>
      </p:pic>
      <p:sp>
        <p:nvSpPr>
          <p:cNvPr id="8" name="Ovale 7"/>
          <p:cNvSpPr/>
          <p:nvPr/>
        </p:nvSpPr>
        <p:spPr>
          <a:xfrm>
            <a:off x="7956376" y="0"/>
            <a:ext cx="1224136" cy="9732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47963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Ovale 5"/>
          <p:cNvSpPr/>
          <p:nvPr/>
        </p:nvSpPr>
        <p:spPr>
          <a:xfrm>
            <a:off x="7776864" y="0"/>
            <a:ext cx="1403648" cy="12241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Titolo 2">
            <a:extLst>
              <a:ext uri="{FF2B5EF4-FFF2-40B4-BE49-F238E27FC236}">
                <a16:creationId xmlns:a16="http://schemas.microsoft.com/office/drawing/2014/main" id="{CC7ABD52-F6E5-CA49-B8E4-F6566A02CE63}"/>
              </a:ext>
            </a:extLst>
          </p:cNvPr>
          <p:cNvSpPr>
            <a:spLocks noGrp="1"/>
          </p:cNvSpPr>
          <p:nvPr>
            <p:ph type="title"/>
          </p:nvPr>
        </p:nvSpPr>
        <p:spPr>
          <a:xfrm>
            <a:off x="2123728" y="285204"/>
            <a:ext cx="6734572" cy="994172"/>
          </a:xfrm>
        </p:spPr>
        <p:txBody>
          <a:bodyPr>
            <a:normAutofit fontScale="90000"/>
          </a:bodyPr>
          <a:lstStyle/>
          <a:p>
            <a:r>
              <a:rPr lang="it-IT" b="1" dirty="0"/>
              <a:t>DISTURBI DEL SONNO E STRATEGIE COMPORTAMENTALI </a:t>
            </a:r>
            <a:endParaRPr lang="it-IT" dirty="0"/>
          </a:p>
        </p:txBody>
      </p:sp>
      <p:sp>
        <p:nvSpPr>
          <p:cNvPr id="4" name="Segnaposto contenuto 3">
            <a:extLst>
              <a:ext uri="{FF2B5EF4-FFF2-40B4-BE49-F238E27FC236}">
                <a16:creationId xmlns:a16="http://schemas.microsoft.com/office/drawing/2014/main" id="{018CE29B-53EC-6D49-AACF-C199B5C746FF}"/>
              </a:ext>
            </a:extLst>
          </p:cNvPr>
          <p:cNvSpPr>
            <a:spLocks noGrp="1"/>
          </p:cNvSpPr>
          <p:nvPr>
            <p:ph idx="1"/>
          </p:nvPr>
        </p:nvSpPr>
        <p:spPr>
          <a:xfrm>
            <a:off x="971600" y="1369218"/>
            <a:ext cx="7543750" cy="3434780"/>
          </a:xfrm>
        </p:spPr>
        <p:txBody>
          <a:bodyPr>
            <a:normAutofit/>
          </a:bodyPr>
          <a:lstStyle/>
          <a:p>
            <a:r>
              <a:rPr lang="it-IT" sz="2400" dirty="0"/>
              <a:t>STEP1: sviluppare una </a:t>
            </a:r>
            <a:r>
              <a:rPr lang="it-IT" sz="2400" dirty="0" err="1"/>
              <a:t>sleep</a:t>
            </a:r>
            <a:r>
              <a:rPr lang="it-IT" sz="2400" dirty="0"/>
              <a:t> schedule individualizzata e personalizzata </a:t>
            </a:r>
          </a:p>
          <a:p>
            <a:r>
              <a:rPr lang="it-IT" sz="2400" dirty="0"/>
              <a:t>STEP 2: instaurare una corretta routine dell’addormentamento</a:t>
            </a:r>
          </a:p>
          <a:p>
            <a:r>
              <a:rPr lang="it-IT" sz="2400" b="1" dirty="0"/>
              <a:t>STEP3: Ottimizzare le condizioni ambientali</a:t>
            </a:r>
          </a:p>
          <a:p>
            <a:r>
              <a:rPr lang="it-IT" sz="2400" dirty="0"/>
              <a:t>STEP4: regolarizzare le dipendenze al sonno</a:t>
            </a:r>
          </a:p>
          <a:p>
            <a:r>
              <a:rPr lang="it-IT" sz="2400" dirty="0"/>
              <a:t>STEP5: affrontare i comportamenti che interferiscono con il sonno</a:t>
            </a:r>
          </a:p>
          <a:p>
            <a:endParaRPr lang="it-IT" dirty="0"/>
          </a:p>
          <a:p>
            <a:endParaRPr lang="it-IT" dirty="0"/>
          </a:p>
        </p:txBody>
      </p:sp>
    </p:spTree>
    <p:extLst>
      <p:ext uri="{BB962C8B-B14F-4D97-AF65-F5344CB8AC3E}">
        <p14:creationId xmlns:p14="http://schemas.microsoft.com/office/powerpoint/2010/main" val="2045632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Ovale 5"/>
          <p:cNvSpPr/>
          <p:nvPr/>
        </p:nvSpPr>
        <p:spPr>
          <a:xfrm>
            <a:off x="7776864" y="0"/>
            <a:ext cx="1403648" cy="12241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5ECC2414-D5BE-AC44-B909-5D405635E546}"/>
              </a:ext>
            </a:extLst>
          </p:cNvPr>
          <p:cNvSpPr>
            <a:spLocks noGrp="1"/>
          </p:cNvSpPr>
          <p:nvPr>
            <p:ph type="title"/>
          </p:nvPr>
        </p:nvSpPr>
        <p:spPr>
          <a:xfrm>
            <a:off x="942404" y="585648"/>
            <a:ext cx="7886700" cy="994172"/>
          </a:xfrm>
        </p:spPr>
        <p:txBody>
          <a:bodyPr>
            <a:normAutofit fontScale="90000"/>
          </a:bodyPr>
          <a:lstStyle/>
          <a:p>
            <a:pPr algn="ctr"/>
            <a:r>
              <a:rPr lang="it-IT" sz="4000" b="1" dirty="0">
                <a:latin typeface="Raleway" charset="0"/>
                <a:ea typeface="Raleway" charset="0"/>
                <a:cs typeface="Raleway" charset="0"/>
              </a:rPr>
              <a:t>Ambiente</a:t>
            </a:r>
            <a:r>
              <a:rPr lang="it-IT" sz="3600" b="1" dirty="0">
                <a:latin typeface="Raleway" charset="0"/>
                <a:ea typeface="Raleway" charset="0"/>
                <a:cs typeface="Raleway" charset="0"/>
              </a:rPr>
              <a:t> </a:t>
            </a:r>
            <a:r>
              <a:rPr lang="it-IT" sz="4000" b="1" dirty="0">
                <a:latin typeface="Raleway" charset="0"/>
                <a:ea typeface="Raleway" charset="0"/>
                <a:cs typeface="Raleway" charset="0"/>
              </a:rPr>
              <a:t>notturno</a:t>
            </a:r>
            <a:br>
              <a:rPr lang="it-IT" sz="4000" b="1" dirty="0">
                <a:latin typeface="Raleway" charset="0"/>
                <a:ea typeface="Raleway" charset="0"/>
                <a:cs typeface="Raleway" charset="0"/>
              </a:rPr>
            </a:br>
            <a:r>
              <a:rPr lang="it-IT" sz="4000" b="1" dirty="0">
                <a:latin typeface="Raleway" charset="0"/>
                <a:ea typeface="Raleway" charset="0"/>
                <a:cs typeface="Raleway" charset="0"/>
              </a:rPr>
              <a:t>che predispone e facilita il sonno</a:t>
            </a:r>
            <a:br>
              <a:rPr lang="it-IT" dirty="0"/>
            </a:br>
            <a:endParaRPr lang="it-IT" dirty="0"/>
          </a:p>
        </p:txBody>
      </p:sp>
      <p:sp>
        <p:nvSpPr>
          <p:cNvPr id="3" name="Segnaposto contenuto 2">
            <a:extLst>
              <a:ext uri="{FF2B5EF4-FFF2-40B4-BE49-F238E27FC236}">
                <a16:creationId xmlns:a16="http://schemas.microsoft.com/office/drawing/2014/main" id="{B0B96AEE-46FF-3F47-BA81-D06B5778B4E8}"/>
              </a:ext>
            </a:extLst>
          </p:cNvPr>
          <p:cNvSpPr>
            <a:spLocks noGrp="1"/>
          </p:cNvSpPr>
          <p:nvPr>
            <p:ph idx="1"/>
          </p:nvPr>
        </p:nvSpPr>
        <p:spPr>
          <a:xfrm>
            <a:off x="1043608" y="1369218"/>
            <a:ext cx="7128792" cy="3774281"/>
          </a:xfrm>
        </p:spPr>
        <p:txBody>
          <a:bodyPr>
            <a:normAutofit fontScale="77500" lnSpcReduction="20000"/>
          </a:bodyPr>
          <a:lstStyle/>
          <a:p>
            <a:pPr>
              <a:lnSpc>
                <a:spcPct val="120000"/>
              </a:lnSpc>
            </a:pPr>
            <a:r>
              <a:rPr lang="it-IT" b="1" dirty="0">
                <a:latin typeface="Raleway" charset="0"/>
                <a:ea typeface="Raleway" charset="0"/>
                <a:cs typeface="Raleway" charset="0"/>
              </a:rPr>
              <a:t>BUIO</a:t>
            </a:r>
            <a:r>
              <a:rPr lang="it-IT" dirty="0">
                <a:latin typeface="Raleway" charset="0"/>
                <a:ea typeface="Raleway" charset="0"/>
                <a:cs typeface="Raleway" charset="0"/>
              </a:rPr>
              <a:t>: rendere l’ambiente più buio possibile eventuale luce guida (evitare che entri luce esterna)</a:t>
            </a:r>
          </a:p>
          <a:p>
            <a:pPr>
              <a:lnSpc>
                <a:spcPct val="120000"/>
              </a:lnSpc>
            </a:pPr>
            <a:r>
              <a:rPr lang="it-IT" b="1" dirty="0">
                <a:latin typeface="Raleway" charset="0"/>
                <a:ea typeface="Raleway" charset="0"/>
                <a:cs typeface="Raleway" charset="0"/>
              </a:rPr>
              <a:t>SILENZIOSO</a:t>
            </a:r>
            <a:r>
              <a:rPr lang="it-IT" dirty="0">
                <a:latin typeface="Raleway" charset="0"/>
                <a:ea typeface="Raleway" charset="0"/>
                <a:cs typeface="Raleway" charset="0"/>
              </a:rPr>
              <a:t>: Rendere l’ambiente più tranquillo e silenzioso possibile, anche da rumori di altre stanze vicino. Rumori bianchi devono essere continuativi (es ventola)</a:t>
            </a:r>
          </a:p>
          <a:p>
            <a:pPr>
              <a:lnSpc>
                <a:spcPct val="120000"/>
              </a:lnSpc>
            </a:pPr>
            <a:r>
              <a:rPr lang="it-IT" b="1" dirty="0">
                <a:latin typeface="Raleway" charset="0"/>
                <a:ea typeface="Raleway" charset="0"/>
                <a:cs typeface="Raleway" charset="0"/>
              </a:rPr>
              <a:t>TRANQUILLO: </a:t>
            </a:r>
            <a:r>
              <a:rPr lang="it-IT" dirty="0">
                <a:latin typeface="Raleway" charset="0"/>
                <a:ea typeface="Raleway" charset="0"/>
                <a:cs typeface="Raleway" charset="0"/>
              </a:rPr>
              <a:t>Non usare il letto per i compiti, guardare TV, usare PC, o parlare al telefono. Trovare un altro posto per queste attività. Se necessario usare un cartello di divieto o ricavare una area della stanza per i giochi</a:t>
            </a:r>
          </a:p>
          <a:p>
            <a:pPr>
              <a:lnSpc>
                <a:spcPct val="120000"/>
              </a:lnSpc>
            </a:pPr>
            <a:r>
              <a:rPr lang="it-IT" b="1" dirty="0">
                <a:latin typeface="Raleway" charset="0"/>
                <a:ea typeface="Raleway" charset="0"/>
                <a:cs typeface="Raleway" charset="0"/>
              </a:rPr>
              <a:t>TEMPERATURA:</a:t>
            </a:r>
            <a:r>
              <a:rPr lang="it-IT" dirty="0">
                <a:latin typeface="Raleway" charset="0"/>
                <a:ea typeface="Raleway" charset="0"/>
                <a:cs typeface="Raleway" charset="0"/>
              </a:rPr>
              <a:t> non tropo caldo non tropo freddo, giusta umidità</a:t>
            </a:r>
          </a:p>
          <a:p>
            <a:pPr>
              <a:lnSpc>
                <a:spcPct val="120000"/>
              </a:lnSpc>
            </a:pPr>
            <a:r>
              <a:rPr lang="it-IT" b="1" dirty="0">
                <a:latin typeface="Raleway" charset="0"/>
                <a:ea typeface="Raleway" charset="0"/>
                <a:cs typeface="Raleway" charset="0"/>
              </a:rPr>
              <a:t>CONFORTEVOLE:</a:t>
            </a:r>
            <a:r>
              <a:rPr lang="it-IT" dirty="0">
                <a:latin typeface="Raleway" charset="0"/>
                <a:ea typeface="Raleway" charset="0"/>
                <a:cs typeface="Raleway" charset="0"/>
              </a:rPr>
              <a:t> materasso adeguato, pigiama, lenzuola che non scatenino </a:t>
            </a:r>
            <a:r>
              <a:rPr lang="it-IT" dirty="0" err="1">
                <a:latin typeface="Raleway" charset="0"/>
                <a:ea typeface="Raleway" charset="0"/>
                <a:cs typeface="Raleway" charset="0"/>
              </a:rPr>
              <a:t>ipersensorialità</a:t>
            </a:r>
            <a:r>
              <a:rPr lang="it-IT" dirty="0">
                <a:latin typeface="Raleway" charset="0"/>
                <a:ea typeface="Raleway" charset="0"/>
                <a:cs typeface="Raleway" charset="0"/>
              </a:rPr>
              <a:t>, consistenza adeguata (coperta), ritrovare facilmente oggetti</a:t>
            </a:r>
          </a:p>
          <a:p>
            <a:endParaRPr lang="it-IT" dirty="0"/>
          </a:p>
        </p:txBody>
      </p:sp>
      <p:pic>
        <p:nvPicPr>
          <p:cNvPr id="4" name="Immagine 3">
            <a:extLst>
              <a:ext uri="{FF2B5EF4-FFF2-40B4-BE49-F238E27FC236}">
                <a16:creationId xmlns:a16="http://schemas.microsoft.com/office/drawing/2014/main" id="{10B28667-2A6D-124F-840A-DB521A52309D}"/>
              </a:ext>
            </a:extLst>
          </p:cNvPr>
          <p:cNvPicPr>
            <a:picLocks noChangeAspect="1"/>
          </p:cNvPicPr>
          <p:nvPr/>
        </p:nvPicPr>
        <p:blipFill>
          <a:blip r:embed="rId2"/>
          <a:stretch>
            <a:fillRect/>
          </a:stretch>
        </p:blipFill>
        <p:spPr>
          <a:xfrm>
            <a:off x="35708" y="239945"/>
            <a:ext cx="1231069" cy="1035661"/>
          </a:xfrm>
          <a:prstGeom prst="rect">
            <a:avLst/>
          </a:prstGeom>
        </p:spPr>
      </p:pic>
    </p:spTree>
    <p:extLst>
      <p:ext uri="{BB962C8B-B14F-4D97-AF65-F5344CB8AC3E}">
        <p14:creationId xmlns:p14="http://schemas.microsoft.com/office/powerpoint/2010/main" val="670264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Ovale 5"/>
          <p:cNvSpPr/>
          <p:nvPr/>
        </p:nvSpPr>
        <p:spPr>
          <a:xfrm>
            <a:off x="7776864" y="0"/>
            <a:ext cx="1403648" cy="12241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5ECC2414-D5BE-AC44-B909-5D405635E546}"/>
              </a:ext>
            </a:extLst>
          </p:cNvPr>
          <p:cNvSpPr>
            <a:spLocks noGrp="1"/>
          </p:cNvSpPr>
          <p:nvPr>
            <p:ph type="title"/>
          </p:nvPr>
        </p:nvSpPr>
        <p:spPr/>
        <p:txBody>
          <a:bodyPr>
            <a:normAutofit fontScale="90000"/>
          </a:bodyPr>
          <a:lstStyle/>
          <a:p>
            <a:pPr algn="ctr"/>
            <a:br>
              <a:rPr lang="it-IT" dirty="0"/>
            </a:br>
            <a:r>
              <a:rPr lang="it-IT" sz="3600" b="1" dirty="0">
                <a:latin typeface="Raleway" charset="0"/>
                <a:ea typeface="Raleway" charset="0"/>
                <a:cs typeface="Raleway" charset="0"/>
              </a:rPr>
              <a:t>Routine diurne</a:t>
            </a:r>
            <a:endParaRPr lang="it-IT" dirty="0"/>
          </a:p>
        </p:txBody>
      </p:sp>
      <p:sp>
        <p:nvSpPr>
          <p:cNvPr id="9" name="Segnaposto contenuto 8">
            <a:extLst>
              <a:ext uri="{FF2B5EF4-FFF2-40B4-BE49-F238E27FC236}">
                <a16:creationId xmlns:a16="http://schemas.microsoft.com/office/drawing/2014/main" id="{9AF20DDA-ADD3-0D4E-9FDA-0A92880CEC02}"/>
              </a:ext>
            </a:extLst>
          </p:cNvPr>
          <p:cNvSpPr>
            <a:spLocks noGrp="1"/>
          </p:cNvSpPr>
          <p:nvPr>
            <p:ph idx="1"/>
          </p:nvPr>
        </p:nvSpPr>
        <p:spPr>
          <a:xfrm>
            <a:off x="971600" y="1369219"/>
            <a:ext cx="7543750" cy="3263504"/>
          </a:xfrm>
        </p:spPr>
        <p:txBody>
          <a:bodyPr>
            <a:normAutofit fontScale="85000" lnSpcReduction="20000"/>
          </a:bodyPr>
          <a:lstStyle/>
          <a:p>
            <a:pPr>
              <a:lnSpc>
                <a:spcPct val="120000"/>
              </a:lnSpc>
            </a:pPr>
            <a:r>
              <a:rPr lang="it-IT" dirty="0">
                <a:latin typeface="Raleway" charset="0"/>
                <a:ea typeface="Raleway" charset="0"/>
                <a:cs typeface="Raleway" charset="0"/>
              </a:rPr>
              <a:t>Esposizione alla luce, meglio solare</a:t>
            </a:r>
          </a:p>
          <a:p>
            <a:pPr>
              <a:lnSpc>
                <a:spcPct val="120000"/>
              </a:lnSpc>
            </a:pPr>
            <a:r>
              <a:rPr lang="it-IT" dirty="0">
                <a:latin typeface="Raleway" charset="0"/>
                <a:ea typeface="Raleway" charset="0"/>
                <a:cs typeface="Raleway" charset="0"/>
              </a:rPr>
              <a:t>Orari regolari di risveglio e addormentamento 7/7 (al </a:t>
            </a:r>
            <a:r>
              <a:rPr lang="it-IT" dirty="0" err="1">
                <a:latin typeface="Raleway" charset="0"/>
                <a:ea typeface="Raleway" charset="0"/>
                <a:cs typeface="Raleway" charset="0"/>
              </a:rPr>
              <a:t>max</a:t>
            </a:r>
            <a:r>
              <a:rPr lang="it-IT" dirty="0">
                <a:latin typeface="Raleway" charset="0"/>
                <a:ea typeface="Raleway" charset="0"/>
                <a:cs typeface="Raleway" charset="0"/>
              </a:rPr>
              <a:t> 1h </a:t>
            </a:r>
            <a:r>
              <a:rPr lang="it-IT" dirty="0" err="1">
                <a:latin typeface="Raleway" charset="0"/>
                <a:ea typeface="Raleway" charset="0"/>
                <a:cs typeface="Raleway" charset="0"/>
              </a:rPr>
              <a:t>diff</a:t>
            </a:r>
            <a:r>
              <a:rPr lang="it-IT" dirty="0">
                <a:latin typeface="Raleway" charset="0"/>
                <a:ea typeface="Raleway" charset="0"/>
                <a:cs typeface="Raleway" charset="0"/>
              </a:rPr>
              <a:t>)</a:t>
            </a:r>
          </a:p>
          <a:p>
            <a:pPr>
              <a:lnSpc>
                <a:spcPct val="120000"/>
              </a:lnSpc>
            </a:pPr>
            <a:r>
              <a:rPr lang="it-IT" dirty="0">
                <a:latin typeface="Raleway" charset="0"/>
                <a:ea typeface="Raleway" charset="0"/>
                <a:cs typeface="Raleway" charset="0"/>
              </a:rPr>
              <a:t>Routine regolare al mattino (alzarsi, vestirsi, lavarsi, far colazione. Utile agenda visiva</a:t>
            </a:r>
          </a:p>
          <a:p>
            <a:pPr>
              <a:lnSpc>
                <a:spcPct val="120000"/>
              </a:lnSpc>
            </a:pPr>
            <a:r>
              <a:rPr lang="it-IT" dirty="0">
                <a:latin typeface="Raleway" charset="0"/>
                <a:ea typeface="Raleway" charset="0"/>
                <a:cs typeface="Raleway" charset="0"/>
              </a:rPr>
              <a:t>Esercizio fisico (20-30’), 3 volte la settimana, non la sera 2-3 h prima di dormire. Meglio all’aria aperta. </a:t>
            </a:r>
          </a:p>
          <a:p>
            <a:pPr>
              <a:lnSpc>
                <a:spcPct val="120000"/>
              </a:lnSpc>
            </a:pPr>
            <a:r>
              <a:rPr lang="it-IT" dirty="0">
                <a:latin typeface="Raleway" charset="0"/>
                <a:ea typeface="Raleway" charset="0"/>
                <a:cs typeface="Raleway" charset="0"/>
              </a:rPr>
              <a:t>In alternativa: lavori domestici, video giochi con attività fisica etc..</a:t>
            </a:r>
          </a:p>
          <a:p>
            <a:pPr>
              <a:lnSpc>
                <a:spcPct val="120000"/>
              </a:lnSpc>
            </a:pPr>
            <a:r>
              <a:rPr lang="it-IT" dirty="0">
                <a:latin typeface="Raleway" charset="0"/>
                <a:ea typeface="Raleway" charset="0"/>
                <a:cs typeface="Raleway" charset="0"/>
              </a:rPr>
              <a:t>Siesta: in camera, orari regolari. Nei grandi da evitare, o ridurre a 45’ ed entro le 16</a:t>
            </a:r>
          </a:p>
          <a:p>
            <a:endParaRPr lang="it-IT" dirty="0"/>
          </a:p>
        </p:txBody>
      </p:sp>
      <p:pic>
        <p:nvPicPr>
          <p:cNvPr id="10" name="Immagine 9">
            <a:extLst>
              <a:ext uri="{FF2B5EF4-FFF2-40B4-BE49-F238E27FC236}">
                <a16:creationId xmlns:a16="http://schemas.microsoft.com/office/drawing/2014/main" id="{24282C84-4237-E245-A413-0877AA6AA4C3}"/>
              </a:ext>
            </a:extLst>
          </p:cNvPr>
          <p:cNvPicPr>
            <a:picLocks noChangeAspect="1"/>
          </p:cNvPicPr>
          <p:nvPr/>
        </p:nvPicPr>
        <p:blipFill>
          <a:blip r:embed="rId2"/>
          <a:stretch>
            <a:fillRect/>
          </a:stretch>
        </p:blipFill>
        <p:spPr>
          <a:xfrm>
            <a:off x="6228184" y="273844"/>
            <a:ext cx="2213869" cy="1244918"/>
          </a:xfrm>
          <a:prstGeom prst="roundRect">
            <a:avLst/>
          </a:prstGeom>
        </p:spPr>
      </p:pic>
    </p:spTree>
    <p:extLst>
      <p:ext uri="{BB962C8B-B14F-4D97-AF65-F5344CB8AC3E}">
        <p14:creationId xmlns:p14="http://schemas.microsoft.com/office/powerpoint/2010/main" val="1919213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Ovale 5"/>
          <p:cNvSpPr/>
          <p:nvPr/>
        </p:nvSpPr>
        <p:spPr>
          <a:xfrm>
            <a:off x="7776864" y="0"/>
            <a:ext cx="1403648" cy="12241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5ECC2414-D5BE-AC44-B909-5D405635E546}"/>
              </a:ext>
            </a:extLst>
          </p:cNvPr>
          <p:cNvSpPr>
            <a:spLocks noGrp="1"/>
          </p:cNvSpPr>
          <p:nvPr>
            <p:ph type="title"/>
          </p:nvPr>
        </p:nvSpPr>
        <p:spPr>
          <a:xfrm>
            <a:off x="942404" y="585648"/>
            <a:ext cx="7886700" cy="994172"/>
          </a:xfrm>
        </p:spPr>
        <p:txBody>
          <a:bodyPr>
            <a:normAutofit fontScale="90000"/>
          </a:bodyPr>
          <a:lstStyle/>
          <a:p>
            <a:pPr algn="ctr"/>
            <a:r>
              <a:rPr lang="it-IT" sz="3600" b="1" dirty="0">
                <a:latin typeface="Raleway" charset="0"/>
                <a:ea typeface="Raleway" charset="0"/>
                <a:cs typeface="Raleway" charset="0"/>
              </a:rPr>
              <a:t>Alimentazione </a:t>
            </a:r>
            <a:br>
              <a:rPr lang="it-IT" dirty="0"/>
            </a:br>
            <a:endParaRPr lang="it-IT" dirty="0"/>
          </a:p>
        </p:txBody>
      </p:sp>
      <p:sp>
        <p:nvSpPr>
          <p:cNvPr id="3" name="Segnaposto contenuto 2">
            <a:extLst>
              <a:ext uri="{FF2B5EF4-FFF2-40B4-BE49-F238E27FC236}">
                <a16:creationId xmlns:a16="http://schemas.microsoft.com/office/drawing/2014/main" id="{B0B96AEE-46FF-3F47-BA81-D06B5778B4E8}"/>
              </a:ext>
            </a:extLst>
          </p:cNvPr>
          <p:cNvSpPr>
            <a:spLocks noGrp="1"/>
          </p:cNvSpPr>
          <p:nvPr>
            <p:ph idx="1"/>
          </p:nvPr>
        </p:nvSpPr>
        <p:spPr>
          <a:xfrm>
            <a:off x="1187624" y="1369219"/>
            <a:ext cx="7327726" cy="3263504"/>
          </a:xfrm>
        </p:spPr>
        <p:txBody>
          <a:bodyPr>
            <a:normAutofit fontScale="70000" lnSpcReduction="20000"/>
          </a:bodyPr>
          <a:lstStyle/>
          <a:p>
            <a:pPr>
              <a:lnSpc>
                <a:spcPct val="100000"/>
              </a:lnSpc>
            </a:pPr>
            <a:r>
              <a:rPr lang="it-IT" sz="2400" dirty="0">
                <a:latin typeface="Raleway" charset="0"/>
                <a:ea typeface="Raleway" charset="0"/>
                <a:cs typeface="Raleway" charset="0"/>
              </a:rPr>
              <a:t>Quello che beviamo e mangiamo ha effetti sul sonno</a:t>
            </a:r>
          </a:p>
          <a:p>
            <a:pPr>
              <a:lnSpc>
                <a:spcPct val="100000"/>
              </a:lnSpc>
            </a:pPr>
            <a:r>
              <a:rPr lang="it-IT" sz="2400" dirty="0">
                <a:latin typeface="Raleway" charset="0"/>
                <a:ea typeface="Raleway" charset="0"/>
                <a:cs typeface="Raleway" charset="0"/>
              </a:rPr>
              <a:t>Fare colazione ad orari simili ogni mattina aiuta ad avviare la routine giornaliera</a:t>
            </a:r>
          </a:p>
          <a:p>
            <a:pPr>
              <a:lnSpc>
                <a:spcPct val="100000"/>
              </a:lnSpc>
            </a:pPr>
            <a:r>
              <a:rPr lang="it-IT" sz="2400" dirty="0">
                <a:latin typeface="Raleway" charset="0"/>
                <a:ea typeface="Raleway" charset="0"/>
                <a:cs typeface="Raleway" charset="0"/>
              </a:rPr>
              <a:t>Cena di famiglia è  un momento importante ma se il bambino/ragazzo ha difficoltà digestive meglio anticipare gli orari</a:t>
            </a:r>
          </a:p>
          <a:p>
            <a:pPr>
              <a:lnSpc>
                <a:spcPct val="100000"/>
              </a:lnSpc>
            </a:pPr>
            <a:r>
              <a:rPr lang="it-IT" sz="2400" dirty="0">
                <a:latin typeface="Raleway" charset="0"/>
                <a:ea typeface="Raleway" charset="0"/>
                <a:cs typeface="Raleway" charset="0"/>
              </a:rPr>
              <a:t>Alcuni ragazzi possono gradire un snack leggero prima di addormentarsi </a:t>
            </a:r>
          </a:p>
          <a:p>
            <a:pPr>
              <a:lnSpc>
                <a:spcPct val="100000"/>
              </a:lnSpc>
            </a:pPr>
            <a:r>
              <a:rPr lang="it-IT" sz="2400" dirty="0">
                <a:latin typeface="Raleway" charset="0"/>
                <a:ea typeface="Raleway" charset="0"/>
                <a:cs typeface="Raleway" charset="0"/>
              </a:rPr>
              <a:t>Evitare cibi che contengono caffeina (soda, caffè, cioccolata, the, alcuni farmaci), soprattutto 4-6 ore prima di cena</a:t>
            </a:r>
          </a:p>
          <a:p>
            <a:pPr>
              <a:lnSpc>
                <a:spcPct val="100000"/>
              </a:lnSpc>
            </a:pPr>
            <a:r>
              <a:rPr lang="it-IT" sz="2400" dirty="0">
                <a:latin typeface="Raleway" charset="0"/>
                <a:ea typeface="Raleway" charset="0"/>
                <a:cs typeface="Raleway" charset="0"/>
              </a:rPr>
              <a:t>Limitate a 2-3 </a:t>
            </a:r>
            <a:r>
              <a:rPr lang="it-IT" sz="2400" dirty="0" err="1">
                <a:latin typeface="Raleway" charset="0"/>
                <a:ea typeface="Raleway" charset="0"/>
                <a:cs typeface="Raleway" charset="0"/>
              </a:rPr>
              <a:t>vv</a:t>
            </a:r>
            <a:r>
              <a:rPr lang="it-IT" sz="2400" dirty="0">
                <a:latin typeface="Raleway" charset="0"/>
                <a:ea typeface="Raleway" charset="0"/>
                <a:cs typeface="Raleway" charset="0"/>
              </a:rPr>
              <a:t> settimana se non si può eliminare (agenda visiva sul frigo)</a:t>
            </a:r>
          </a:p>
          <a:p>
            <a:endParaRPr lang="it-IT" dirty="0"/>
          </a:p>
        </p:txBody>
      </p:sp>
      <p:pic>
        <p:nvPicPr>
          <p:cNvPr id="8" name="Immagine 7">
            <a:extLst>
              <a:ext uri="{FF2B5EF4-FFF2-40B4-BE49-F238E27FC236}">
                <a16:creationId xmlns:a16="http://schemas.microsoft.com/office/drawing/2014/main" id="{30C67D77-287C-8144-908F-6ED262EE6ED3}"/>
              </a:ext>
            </a:extLst>
          </p:cNvPr>
          <p:cNvPicPr>
            <a:picLocks noChangeAspect="1"/>
          </p:cNvPicPr>
          <p:nvPr/>
        </p:nvPicPr>
        <p:blipFill>
          <a:blip r:embed="rId2"/>
          <a:stretch>
            <a:fillRect/>
          </a:stretch>
        </p:blipFill>
        <p:spPr>
          <a:xfrm>
            <a:off x="7338882" y="51470"/>
            <a:ext cx="1332773" cy="1509634"/>
          </a:xfrm>
          <a:prstGeom prst="ellipse">
            <a:avLst/>
          </a:prstGeom>
        </p:spPr>
      </p:pic>
    </p:spTree>
    <p:extLst>
      <p:ext uri="{BB962C8B-B14F-4D97-AF65-F5344CB8AC3E}">
        <p14:creationId xmlns:p14="http://schemas.microsoft.com/office/powerpoint/2010/main" val="1949814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e 5"/>
          <p:cNvSpPr/>
          <p:nvPr/>
        </p:nvSpPr>
        <p:spPr>
          <a:xfrm>
            <a:off x="7776864" y="0"/>
            <a:ext cx="1403648" cy="12241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Titolo 2">
            <a:extLst>
              <a:ext uri="{FF2B5EF4-FFF2-40B4-BE49-F238E27FC236}">
                <a16:creationId xmlns:a16="http://schemas.microsoft.com/office/drawing/2014/main" id="{CC7ABD52-F6E5-CA49-B8E4-F6566A02CE63}"/>
              </a:ext>
            </a:extLst>
          </p:cNvPr>
          <p:cNvSpPr>
            <a:spLocks noGrp="1"/>
          </p:cNvSpPr>
          <p:nvPr>
            <p:ph type="title"/>
          </p:nvPr>
        </p:nvSpPr>
        <p:spPr>
          <a:xfrm>
            <a:off x="2051720" y="285204"/>
            <a:ext cx="6806580" cy="994172"/>
          </a:xfrm>
        </p:spPr>
        <p:txBody>
          <a:bodyPr>
            <a:normAutofit fontScale="90000"/>
          </a:bodyPr>
          <a:lstStyle/>
          <a:p>
            <a:r>
              <a:rPr lang="it-IT" b="1" dirty="0"/>
              <a:t>DISTURBI DEL SONNO E STRATEGIE COMPORTAMENTALI</a:t>
            </a:r>
            <a:endParaRPr lang="it-IT" dirty="0"/>
          </a:p>
        </p:txBody>
      </p:sp>
      <p:sp>
        <p:nvSpPr>
          <p:cNvPr id="4" name="Segnaposto contenuto 3">
            <a:extLst>
              <a:ext uri="{FF2B5EF4-FFF2-40B4-BE49-F238E27FC236}">
                <a16:creationId xmlns:a16="http://schemas.microsoft.com/office/drawing/2014/main" id="{018CE29B-53EC-6D49-AACF-C199B5C746FF}"/>
              </a:ext>
            </a:extLst>
          </p:cNvPr>
          <p:cNvSpPr>
            <a:spLocks noGrp="1"/>
          </p:cNvSpPr>
          <p:nvPr>
            <p:ph idx="1"/>
          </p:nvPr>
        </p:nvSpPr>
        <p:spPr>
          <a:xfrm>
            <a:off x="971600" y="1369218"/>
            <a:ext cx="7543750" cy="3434780"/>
          </a:xfrm>
        </p:spPr>
        <p:txBody>
          <a:bodyPr>
            <a:normAutofit/>
          </a:bodyPr>
          <a:lstStyle/>
          <a:p>
            <a:r>
              <a:rPr lang="it-IT" sz="2400" dirty="0"/>
              <a:t>STEP1: sviluppare una </a:t>
            </a:r>
            <a:r>
              <a:rPr lang="it-IT" sz="2400" dirty="0" err="1"/>
              <a:t>sleep</a:t>
            </a:r>
            <a:r>
              <a:rPr lang="it-IT" sz="2400" dirty="0"/>
              <a:t> schedule individualizzata e personalizzata </a:t>
            </a:r>
          </a:p>
          <a:p>
            <a:r>
              <a:rPr lang="it-IT" sz="2400" dirty="0"/>
              <a:t>STEP 2: instaurare una corretta routine dell’addormentamento</a:t>
            </a:r>
          </a:p>
          <a:p>
            <a:r>
              <a:rPr lang="it-IT" sz="2400" dirty="0"/>
              <a:t>STEP3: Ottimizzare le condizioni ambientali</a:t>
            </a:r>
          </a:p>
          <a:p>
            <a:r>
              <a:rPr lang="it-IT" sz="2400" b="1" dirty="0"/>
              <a:t>STEP4: regolarizzare le dipendenze al sonno</a:t>
            </a:r>
          </a:p>
          <a:p>
            <a:r>
              <a:rPr lang="it-IT" sz="2400" dirty="0"/>
              <a:t>STEP5: affrontare i comportamenti che interferiscono con il sonno</a:t>
            </a:r>
          </a:p>
          <a:p>
            <a:endParaRPr lang="it-IT" dirty="0"/>
          </a:p>
          <a:p>
            <a:endParaRPr lang="it-IT" dirty="0"/>
          </a:p>
        </p:txBody>
      </p:sp>
      <p:pic>
        <p:nvPicPr>
          <p:cNvPr id="2" name="Immagine 1">
            <a:extLst>
              <a:ext uri="{FF2B5EF4-FFF2-40B4-BE49-F238E27FC236}">
                <a16:creationId xmlns:a16="http://schemas.microsoft.com/office/drawing/2014/main" id="{4CBA6482-B875-3A4B-8D4F-9BF42DC4B2B4}"/>
              </a:ext>
            </a:extLst>
          </p:cNvPr>
          <p:cNvPicPr>
            <a:picLocks noChangeAspect="1"/>
          </p:cNvPicPr>
          <p:nvPr/>
        </p:nvPicPr>
        <p:blipFill>
          <a:blip r:embed="rId2"/>
          <a:stretch>
            <a:fillRect/>
          </a:stretch>
        </p:blipFill>
        <p:spPr>
          <a:xfrm>
            <a:off x="7766050" y="4095750"/>
            <a:ext cx="1377950" cy="1047750"/>
          </a:xfrm>
          <a:prstGeom prst="rect">
            <a:avLst/>
          </a:prstGeom>
        </p:spPr>
      </p:pic>
    </p:spTree>
    <p:extLst>
      <p:ext uri="{BB962C8B-B14F-4D97-AF65-F5344CB8AC3E}">
        <p14:creationId xmlns:p14="http://schemas.microsoft.com/office/powerpoint/2010/main" val="2366630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e 5"/>
          <p:cNvSpPr/>
          <p:nvPr/>
        </p:nvSpPr>
        <p:spPr>
          <a:xfrm>
            <a:off x="7776864" y="0"/>
            <a:ext cx="1403648" cy="12241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5ECC2414-D5BE-AC44-B909-5D405635E546}"/>
              </a:ext>
            </a:extLst>
          </p:cNvPr>
          <p:cNvSpPr>
            <a:spLocks noGrp="1"/>
          </p:cNvSpPr>
          <p:nvPr>
            <p:ph type="title"/>
          </p:nvPr>
        </p:nvSpPr>
        <p:spPr/>
        <p:txBody>
          <a:bodyPr>
            <a:normAutofit fontScale="90000"/>
          </a:bodyPr>
          <a:lstStyle/>
          <a:p>
            <a:br>
              <a:rPr lang="it-IT" dirty="0"/>
            </a:br>
            <a:r>
              <a:rPr lang="it-IT" sz="3600" b="1" dirty="0">
                <a:latin typeface="Raleway SemiBold" charset="0"/>
                <a:ea typeface="Raleway SemiBold" charset="0"/>
                <a:cs typeface="Raleway SemiBold" charset="0"/>
              </a:rPr>
              <a:t>Associazioni al sonno</a:t>
            </a:r>
            <a:endParaRPr lang="it-IT" dirty="0"/>
          </a:p>
        </p:txBody>
      </p:sp>
      <p:sp>
        <p:nvSpPr>
          <p:cNvPr id="4" name="Segnaposto contenuto 3">
            <a:extLst>
              <a:ext uri="{FF2B5EF4-FFF2-40B4-BE49-F238E27FC236}">
                <a16:creationId xmlns:a16="http://schemas.microsoft.com/office/drawing/2014/main" id="{50719AD3-11E5-624F-9AC4-9CABB9B3E016}"/>
              </a:ext>
            </a:extLst>
          </p:cNvPr>
          <p:cNvSpPr>
            <a:spLocks noGrp="1"/>
          </p:cNvSpPr>
          <p:nvPr>
            <p:ph idx="1"/>
          </p:nvPr>
        </p:nvSpPr>
        <p:spPr>
          <a:xfrm>
            <a:off x="628650" y="1369219"/>
            <a:ext cx="5959574" cy="3753016"/>
          </a:xfrm>
        </p:spPr>
        <p:txBody>
          <a:bodyPr>
            <a:normAutofit fontScale="85000" lnSpcReduction="20000"/>
          </a:bodyPr>
          <a:lstStyle/>
          <a:p>
            <a:pPr marL="0" indent="0" algn="ctr">
              <a:lnSpc>
                <a:spcPct val="160000"/>
              </a:lnSpc>
              <a:buNone/>
            </a:pPr>
            <a:r>
              <a:rPr lang="it-IT" sz="2400" b="1" dirty="0">
                <a:latin typeface="Raleway SemiBold" charset="0"/>
                <a:ea typeface="Raleway SemiBold" charset="0"/>
                <a:cs typeface="Raleway SemiBold" charset="0"/>
              </a:rPr>
              <a:t>Scegliere associazioni adeguate/positive</a:t>
            </a:r>
            <a:r>
              <a:rPr lang="it-IT" sz="2400" dirty="0">
                <a:latin typeface="Raleway" charset="0"/>
                <a:ea typeface="Raleway" charset="0"/>
                <a:cs typeface="Raleway" charset="0"/>
              </a:rPr>
              <a:t>: oggetti o attività che non richiedono la presenza del genitore, che sono sempre presenti ai risvegli, trasportabili e lavabili.</a:t>
            </a:r>
          </a:p>
          <a:p>
            <a:pPr marL="0" indent="0" algn="ctr">
              <a:lnSpc>
                <a:spcPct val="160000"/>
              </a:lnSpc>
              <a:buNone/>
            </a:pPr>
            <a:r>
              <a:rPr lang="it-IT" sz="2400" b="1" dirty="0">
                <a:latin typeface="Raleway SemiBold" charset="0"/>
                <a:ea typeface="Raleway SemiBold" charset="0"/>
                <a:cs typeface="Raleway SemiBold" charset="0"/>
              </a:rPr>
              <a:t>Eliminare gradualmente le associazioni non adeguate/negative</a:t>
            </a:r>
            <a:r>
              <a:rPr lang="it-IT" sz="2400" dirty="0">
                <a:latin typeface="Raleway" charset="0"/>
                <a:ea typeface="Raleway" charset="0"/>
                <a:cs typeface="Raleway" charset="0"/>
              </a:rPr>
              <a:t>: quelle che richiedono una presenza attiva dei genitori o una loro collaborazione. </a:t>
            </a:r>
          </a:p>
        </p:txBody>
      </p:sp>
      <p:pic>
        <p:nvPicPr>
          <p:cNvPr id="9" name="Immagine 8">
            <a:extLst>
              <a:ext uri="{FF2B5EF4-FFF2-40B4-BE49-F238E27FC236}">
                <a16:creationId xmlns:a16="http://schemas.microsoft.com/office/drawing/2014/main" id="{2EF97E23-07A4-1E42-B744-42C1AE2EDF82}"/>
              </a:ext>
            </a:extLst>
          </p:cNvPr>
          <p:cNvPicPr>
            <a:picLocks noChangeAspect="1"/>
          </p:cNvPicPr>
          <p:nvPr/>
        </p:nvPicPr>
        <p:blipFill>
          <a:blip r:embed="rId2"/>
          <a:stretch>
            <a:fillRect/>
          </a:stretch>
        </p:blipFill>
        <p:spPr>
          <a:xfrm>
            <a:off x="5943723" y="211036"/>
            <a:ext cx="2145308" cy="1428418"/>
          </a:xfrm>
          <a:prstGeom prst="ellipse">
            <a:avLst/>
          </a:prstGeom>
        </p:spPr>
      </p:pic>
      <p:pic>
        <p:nvPicPr>
          <p:cNvPr id="10" name="Immagine 9">
            <a:extLst>
              <a:ext uri="{FF2B5EF4-FFF2-40B4-BE49-F238E27FC236}">
                <a16:creationId xmlns:a16="http://schemas.microsoft.com/office/drawing/2014/main" id="{652A963F-6B13-AE41-BF25-8B78E644F9B1}"/>
              </a:ext>
            </a:extLst>
          </p:cNvPr>
          <p:cNvPicPr>
            <a:picLocks noChangeAspect="1"/>
          </p:cNvPicPr>
          <p:nvPr/>
        </p:nvPicPr>
        <p:blipFill>
          <a:blip r:embed="rId3"/>
          <a:stretch>
            <a:fillRect/>
          </a:stretch>
        </p:blipFill>
        <p:spPr>
          <a:xfrm>
            <a:off x="6456562" y="1890659"/>
            <a:ext cx="2723950" cy="1532222"/>
          </a:xfrm>
          <a:prstGeom prst="ellipse">
            <a:avLst/>
          </a:prstGeom>
        </p:spPr>
      </p:pic>
      <p:pic>
        <p:nvPicPr>
          <p:cNvPr id="11" name="Immagine 10">
            <a:extLst>
              <a:ext uri="{FF2B5EF4-FFF2-40B4-BE49-F238E27FC236}">
                <a16:creationId xmlns:a16="http://schemas.microsoft.com/office/drawing/2014/main" id="{8784A138-FB85-9841-9CA7-0A331D25A41F}"/>
              </a:ext>
            </a:extLst>
          </p:cNvPr>
          <p:cNvPicPr>
            <a:picLocks noChangeAspect="1"/>
          </p:cNvPicPr>
          <p:nvPr/>
        </p:nvPicPr>
        <p:blipFill>
          <a:blip r:embed="rId4"/>
          <a:stretch>
            <a:fillRect/>
          </a:stretch>
        </p:blipFill>
        <p:spPr>
          <a:xfrm>
            <a:off x="6161756" y="3507127"/>
            <a:ext cx="1615108" cy="1615108"/>
          </a:xfrm>
          <a:prstGeom prst="ellipse">
            <a:avLst/>
          </a:prstGeom>
        </p:spPr>
      </p:pic>
    </p:spTree>
    <p:extLst>
      <p:ext uri="{BB962C8B-B14F-4D97-AF65-F5344CB8AC3E}">
        <p14:creationId xmlns:p14="http://schemas.microsoft.com/office/powerpoint/2010/main" val="4084874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958FAE-6C1B-DC40-99B0-1F05D18208BB}"/>
              </a:ext>
            </a:extLst>
          </p:cNvPr>
          <p:cNvSpPr>
            <a:spLocks noGrp="1"/>
          </p:cNvSpPr>
          <p:nvPr>
            <p:ph type="title"/>
          </p:nvPr>
        </p:nvSpPr>
        <p:spPr/>
        <p:txBody>
          <a:bodyPr>
            <a:normAutofit fontScale="90000"/>
          </a:bodyPr>
          <a:lstStyle/>
          <a:p>
            <a:pPr algn="ctr"/>
            <a:r>
              <a:rPr lang="it-IT" b="1" dirty="0"/>
              <a:t>ASSOCIAZIONI NEGATIVE AL SONNO E RISVEGLI MULTIPLI (0-3 anni)</a:t>
            </a:r>
          </a:p>
        </p:txBody>
      </p:sp>
      <p:sp>
        <p:nvSpPr>
          <p:cNvPr id="3" name="Segnaposto contenuto 2">
            <a:extLst>
              <a:ext uri="{FF2B5EF4-FFF2-40B4-BE49-F238E27FC236}">
                <a16:creationId xmlns:a16="http://schemas.microsoft.com/office/drawing/2014/main" id="{B6C26480-BF4D-EB46-AE58-68FE0807CBB7}"/>
              </a:ext>
            </a:extLst>
          </p:cNvPr>
          <p:cNvSpPr>
            <a:spLocks noGrp="1"/>
          </p:cNvSpPr>
          <p:nvPr>
            <p:ph idx="1"/>
          </p:nvPr>
        </p:nvSpPr>
        <p:spPr/>
        <p:txBody>
          <a:bodyPr/>
          <a:lstStyle/>
          <a:p>
            <a:r>
              <a:rPr lang="it-IT" dirty="0"/>
              <a:t>Analisi dettagliata routine buonanotte</a:t>
            </a:r>
          </a:p>
          <a:p>
            <a:r>
              <a:rPr lang="it-IT" dirty="0"/>
              <a:t>Analisi di come il bambino si addormenta</a:t>
            </a:r>
          </a:p>
          <a:p>
            <a:r>
              <a:rPr lang="it-IT" dirty="0"/>
              <a:t>Indagare eventuali fattori medici responsabili dei risvegli e trattarli</a:t>
            </a:r>
          </a:p>
          <a:p>
            <a:r>
              <a:rPr lang="it-IT" dirty="0"/>
              <a:t>Spiegare ai genitori quali possono essere le </a:t>
            </a:r>
            <a:r>
              <a:rPr lang="it-IT" b="1" dirty="0"/>
              <a:t>cause comportamentali delle difficoltà di addormentamento o di risvegli multipli</a:t>
            </a:r>
            <a:r>
              <a:rPr lang="it-IT" dirty="0"/>
              <a:t>:</a:t>
            </a:r>
          </a:p>
          <a:p>
            <a:pPr>
              <a:buFontTx/>
              <a:buChar char="-"/>
            </a:pPr>
            <a:r>
              <a:rPr lang="it-IT" dirty="0"/>
              <a:t>Associazioni al sonno negative</a:t>
            </a:r>
          </a:p>
          <a:p>
            <a:pPr>
              <a:buFontTx/>
              <a:buChar char="-"/>
            </a:pPr>
            <a:r>
              <a:rPr lang="it-IT" dirty="0"/>
              <a:t>Alimentazione notturna</a:t>
            </a:r>
          </a:p>
          <a:p>
            <a:pPr>
              <a:buFontTx/>
              <a:buChar char="-"/>
            </a:pPr>
            <a:r>
              <a:rPr lang="it-IT" dirty="0"/>
              <a:t>Mancata distinzione tra notte e giorno</a:t>
            </a:r>
          </a:p>
          <a:p>
            <a:pPr>
              <a:buFontTx/>
              <a:buChar char="-"/>
            </a:pPr>
            <a:endParaRPr lang="it-IT" dirty="0"/>
          </a:p>
          <a:p>
            <a:pPr>
              <a:buFontTx/>
              <a:buChar char="-"/>
            </a:pPr>
            <a:endParaRPr lang="it-IT" dirty="0"/>
          </a:p>
          <a:p>
            <a:endParaRPr lang="it-IT" dirty="0"/>
          </a:p>
          <a:p>
            <a:endParaRPr lang="it-IT" dirty="0"/>
          </a:p>
        </p:txBody>
      </p:sp>
      <p:pic>
        <p:nvPicPr>
          <p:cNvPr id="4" name="Segnaposto contenuto 11">
            <a:extLst>
              <a:ext uri="{FF2B5EF4-FFF2-40B4-BE49-F238E27FC236}">
                <a16:creationId xmlns:a16="http://schemas.microsoft.com/office/drawing/2014/main" id="{ACA7A6E8-6D7F-C547-B0F8-9B3C5616793A}"/>
              </a:ext>
            </a:extLst>
          </p:cNvPr>
          <p:cNvPicPr>
            <a:picLocks noChangeAspect="1"/>
          </p:cNvPicPr>
          <p:nvPr/>
        </p:nvPicPr>
        <p:blipFill>
          <a:blip r:embed="rId2"/>
          <a:stretch>
            <a:fillRect/>
          </a:stretch>
        </p:blipFill>
        <p:spPr>
          <a:xfrm>
            <a:off x="5954673" y="3277514"/>
            <a:ext cx="3189327" cy="1847680"/>
          </a:xfrm>
          <a:prstGeom prst="rect">
            <a:avLst/>
          </a:prstGeom>
        </p:spPr>
      </p:pic>
    </p:spTree>
    <p:extLst>
      <p:ext uri="{BB962C8B-B14F-4D97-AF65-F5344CB8AC3E}">
        <p14:creationId xmlns:p14="http://schemas.microsoft.com/office/powerpoint/2010/main" val="2697584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B77252-B69C-F24E-B765-B22D51C955AF}"/>
              </a:ext>
            </a:extLst>
          </p:cNvPr>
          <p:cNvSpPr>
            <a:spLocks noGrp="1"/>
          </p:cNvSpPr>
          <p:nvPr>
            <p:ph type="title"/>
          </p:nvPr>
        </p:nvSpPr>
        <p:spPr>
          <a:xfrm>
            <a:off x="789756" y="-20538"/>
            <a:ext cx="7886700" cy="994172"/>
          </a:xfrm>
        </p:spPr>
        <p:txBody>
          <a:bodyPr/>
          <a:lstStyle/>
          <a:p>
            <a:pPr algn="ctr"/>
            <a:r>
              <a:rPr lang="it-IT" dirty="0"/>
              <a:t>IL SONNO E’ ANCHE UN’ ABILITA’</a:t>
            </a:r>
          </a:p>
        </p:txBody>
      </p:sp>
      <p:sp>
        <p:nvSpPr>
          <p:cNvPr id="3" name="Segnaposto contenuto 2">
            <a:extLst>
              <a:ext uri="{FF2B5EF4-FFF2-40B4-BE49-F238E27FC236}">
                <a16:creationId xmlns:a16="http://schemas.microsoft.com/office/drawing/2014/main" id="{D8299C56-4303-894D-9F18-2F2CDC416252}"/>
              </a:ext>
            </a:extLst>
          </p:cNvPr>
          <p:cNvSpPr>
            <a:spLocks noGrp="1"/>
          </p:cNvSpPr>
          <p:nvPr>
            <p:ph idx="1"/>
          </p:nvPr>
        </p:nvSpPr>
        <p:spPr>
          <a:xfrm>
            <a:off x="628650" y="915566"/>
            <a:ext cx="7886700" cy="4608512"/>
          </a:xfrm>
        </p:spPr>
        <p:txBody>
          <a:bodyPr>
            <a:noAutofit/>
          </a:bodyPr>
          <a:lstStyle/>
          <a:p>
            <a:r>
              <a:rPr lang="it-IT" sz="1600" dirty="0"/>
              <a:t>Per intervenire sugli aspetti comportamentali legati al sonno dobbiamo prima di tutto conoscere bene tutti i comportamenti che possono interferire sul sonno stesso</a:t>
            </a:r>
          </a:p>
          <a:p>
            <a:r>
              <a:rPr lang="it-IT" sz="1600" dirty="0"/>
              <a:t>Chiediamo alla famiglia di descrivere una tipica giornata iniziando dall’ora di cena e andando in senso orario per 24h</a:t>
            </a:r>
          </a:p>
          <a:p>
            <a:pPr marL="457200" indent="-457200">
              <a:buFont typeface="+mj-lt"/>
              <a:buAutoNum type="arabicPeriod"/>
            </a:pPr>
            <a:r>
              <a:rPr lang="it-IT" sz="1400" b="1" dirty="0"/>
              <a:t>A che ora cenate?</a:t>
            </a:r>
          </a:p>
          <a:p>
            <a:pPr marL="457200" indent="-457200">
              <a:buFont typeface="+mj-lt"/>
              <a:buAutoNum type="arabicPeriod"/>
            </a:pPr>
            <a:r>
              <a:rPr lang="it-IT" sz="1400" b="1" dirty="0"/>
              <a:t>Cosa succede dopo cena? </a:t>
            </a:r>
            <a:r>
              <a:rPr lang="it-IT" sz="1400" dirty="0"/>
              <a:t>(attività, routine della buonanotte, comportamenti del bambino e dei genitori, ora di coricarsi, ora addormentamento, dove si addormenta, come, chi e cosa è presente all’addormentamento…)</a:t>
            </a:r>
          </a:p>
          <a:p>
            <a:pPr marL="457200" indent="-457200">
              <a:buFont typeface="+mj-lt"/>
              <a:buAutoNum type="arabicPeriod"/>
            </a:pPr>
            <a:r>
              <a:rPr lang="it-IT" sz="1400" dirty="0"/>
              <a:t>Indagare </a:t>
            </a:r>
            <a:r>
              <a:rPr lang="it-IT" sz="1400" b="1" dirty="0"/>
              <a:t>se le routine sono le stesse nel fine settimana </a:t>
            </a:r>
            <a:r>
              <a:rPr lang="it-IT" sz="1400" dirty="0"/>
              <a:t>o vacanze</a:t>
            </a:r>
          </a:p>
          <a:p>
            <a:pPr marL="457200" indent="-457200">
              <a:buFont typeface="+mj-lt"/>
              <a:buAutoNum type="arabicPeriod"/>
            </a:pPr>
            <a:r>
              <a:rPr lang="it-IT" sz="1400" dirty="0"/>
              <a:t>Quando il bambino è a letto </a:t>
            </a:r>
            <a:r>
              <a:rPr lang="it-IT" sz="1400" b="1" dirty="0"/>
              <a:t>come si addormenta? quanto ci impiega ad addormentarsi</a:t>
            </a:r>
            <a:r>
              <a:rPr lang="it-IT" sz="1400" dirty="0"/>
              <a:t>?  Se viene mezzo a letto dopo si addormenta più velocemente?</a:t>
            </a:r>
          </a:p>
          <a:p>
            <a:pPr marL="457200" indent="-457200">
              <a:buFont typeface="+mj-lt"/>
              <a:buAutoNum type="arabicPeriod"/>
            </a:pPr>
            <a:r>
              <a:rPr lang="it-IT" sz="1400" b="1" dirty="0"/>
              <a:t>Si risveglia durante la notte</a:t>
            </a:r>
            <a:r>
              <a:rPr lang="it-IT" sz="1400" dirty="0"/>
              <a:t>? Quanto spesso? A che ora? Quanto resta sveglio? Cosa fa? Cosa fanno i genitori?</a:t>
            </a:r>
          </a:p>
          <a:p>
            <a:pPr marL="457200" indent="-457200">
              <a:buFont typeface="+mj-lt"/>
              <a:buAutoNum type="arabicPeriod"/>
            </a:pPr>
            <a:r>
              <a:rPr lang="it-IT" sz="1400" b="1" dirty="0"/>
              <a:t>A che ora si sveglia </a:t>
            </a:r>
            <a:r>
              <a:rPr lang="it-IT" sz="1400" dirty="0"/>
              <a:t>durante la settimana? Viene svegliato o si sveglia da solo? E nel fine settimana o vacanza?</a:t>
            </a:r>
          </a:p>
          <a:p>
            <a:pPr marL="457200" indent="-457200">
              <a:buFont typeface="+mj-lt"/>
              <a:buAutoNum type="arabicPeriod"/>
            </a:pPr>
            <a:r>
              <a:rPr lang="it-IT" sz="1400" b="1" dirty="0"/>
              <a:t>Fa dei pisolini?</a:t>
            </a:r>
            <a:r>
              <a:rPr lang="it-IT" sz="1400" dirty="0"/>
              <a:t> A che ora e per quanto tempo?</a:t>
            </a:r>
          </a:p>
        </p:txBody>
      </p:sp>
    </p:spTree>
    <p:extLst>
      <p:ext uri="{BB962C8B-B14F-4D97-AF65-F5344CB8AC3E}">
        <p14:creationId xmlns:p14="http://schemas.microsoft.com/office/powerpoint/2010/main" val="3290112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1C9814-4B18-EF48-BFE5-78AE68790BDC}"/>
              </a:ext>
            </a:extLst>
          </p:cNvPr>
          <p:cNvSpPr>
            <a:spLocks noGrp="1"/>
          </p:cNvSpPr>
          <p:nvPr>
            <p:ph type="title"/>
          </p:nvPr>
        </p:nvSpPr>
        <p:spPr>
          <a:xfrm>
            <a:off x="628650" y="425450"/>
            <a:ext cx="7886700" cy="994172"/>
          </a:xfrm>
        </p:spPr>
        <p:txBody>
          <a:bodyPr>
            <a:noAutofit/>
          </a:bodyPr>
          <a:lstStyle/>
          <a:p>
            <a:pPr algn="ctr"/>
            <a:r>
              <a:rPr lang="it-IT" sz="3600" b="1" dirty="0"/>
              <a:t>Cinque STEP per affrontare le sfide del sonno</a:t>
            </a:r>
            <a:br>
              <a:rPr lang="it-IT" sz="3600" b="1" dirty="0"/>
            </a:br>
            <a:endParaRPr lang="it-IT" sz="3600" b="1" dirty="0"/>
          </a:p>
        </p:txBody>
      </p:sp>
      <p:pic>
        <p:nvPicPr>
          <p:cNvPr id="4" name="Segnaposto contenuto 3">
            <a:extLst>
              <a:ext uri="{FF2B5EF4-FFF2-40B4-BE49-F238E27FC236}">
                <a16:creationId xmlns:a16="http://schemas.microsoft.com/office/drawing/2014/main" id="{DEC0EA30-ACBF-674B-B4F5-FBB59C61C3B3}"/>
              </a:ext>
            </a:extLst>
          </p:cNvPr>
          <p:cNvPicPr>
            <a:picLocks noGrp="1" noChangeAspect="1"/>
          </p:cNvPicPr>
          <p:nvPr>
            <p:ph idx="1"/>
          </p:nvPr>
        </p:nvPicPr>
        <p:blipFill>
          <a:blip r:embed="rId2"/>
          <a:stretch>
            <a:fillRect/>
          </a:stretch>
        </p:blipFill>
        <p:spPr>
          <a:xfrm>
            <a:off x="1763688" y="1315670"/>
            <a:ext cx="5760640" cy="3560336"/>
          </a:xfrm>
          <a:prstGeom prst="rect">
            <a:avLst/>
          </a:prstGeom>
        </p:spPr>
      </p:pic>
    </p:spTree>
    <p:extLst>
      <p:ext uri="{BB962C8B-B14F-4D97-AF65-F5344CB8AC3E}">
        <p14:creationId xmlns:p14="http://schemas.microsoft.com/office/powerpoint/2010/main" val="1119140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e 5"/>
          <p:cNvSpPr/>
          <p:nvPr/>
        </p:nvSpPr>
        <p:spPr>
          <a:xfrm>
            <a:off x="7776864" y="0"/>
            <a:ext cx="1403648" cy="12241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5ECC2414-D5BE-AC44-B909-5D405635E546}"/>
              </a:ext>
            </a:extLst>
          </p:cNvPr>
          <p:cNvSpPr>
            <a:spLocks noGrp="1"/>
          </p:cNvSpPr>
          <p:nvPr>
            <p:ph type="title"/>
          </p:nvPr>
        </p:nvSpPr>
        <p:spPr>
          <a:xfrm>
            <a:off x="628650" y="123478"/>
            <a:ext cx="7886700" cy="994172"/>
          </a:xfrm>
        </p:spPr>
        <p:txBody>
          <a:bodyPr>
            <a:normAutofit fontScale="90000"/>
          </a:bodyPr>
          <a:lstStyle/>
          <a:p>
            <a:br>
              <a:rPr lang="it-IT" dirty="0"/>
            </a:br>
            <a:r>
              <a:rPr lang="it-IT" sz="3600" dirty="0">
                <a:latin typeface="Raleway Medium" charset="0"/>
              </a:rPr>
              <a:t>E</a:t>
            </a:r>
            <a:r>
              <a:rPr lang="it-IT" sz="3600" dirty="0">
                <a:latin typeface="Raleway Medium" charset="0"/>
                <a:ea typeface="Raleway Medium" charset="0"/>
                <a:cs typeface="Raleway Medium" charset="0"/>
              </a:rPr>
              <a:t>stinzione Standard </a:t>
            </a:r>
            <a:r>
              <a:rPr lang="it-IT" sz="2700" dirty="0">
                <a:latin typeface="Raleway Medium" charset="0"/>
                <a:ea typeface="Raleway Medium" charset="0"/>
                <a:cs typeface="Raleway Medium" charset="0"/>
              </a:rPr>
              <a:t>dai 6 mesi di età </a:t>
            </a:r>
            <a:endParaRPr lang="it-IT" sz="2700" dirty="0"/>
          </a:p>
        </p:txBody>
      </p:sp>
      <p:sp>
        <p:nvSpPr>
          <p:cNvPr id="4" name="Segnaposto contenuto 3">
            <a:extLst>
              <a:ext uri="{FF2B5EF4-FFF2-40B4-BE49-F238E27FC236}">
                <a16:creationId xmlns:a16="http://schemas.microsoft.com/office/drawing/2014/main" id="{E6DC9818-3A00-9B40-B798-BEBA20F9BDFA}"/>
              </a:ext>
            </a:extLst>
          </p:cNvPr>
          <p:cNvSpPr>
            <a:spLocks noGrp="1"/>
          </p:cNvSpPr>
          <p:nvPr>
            <p:ph idx="1"/>
          </p:nvPr>
        </p:nvSpPr>
        <p:spPr>
          <a:xfrm>
            <a:off x="628650" y="1369218"/>
            <a:ext cx="7886700" cy="3774281"/>
          </a:xfrm>
        </p:spPr>
        <p:txBody>
          <a:bodyPr>
            <a:normAutofit fontScale="92500" lnSpcReduction="20000"/>
          </a:bodyPr>
          <a:lstStyle/>
          <a:p>
            <a:pPr marL="0" indent="0" algn="ctr">
              <a:buNone/>
            </a:pPr>
            <a:r>
              <a:rPr lang="it-IT" b="1" dirty="0"/>
              <a:t>Consiste nella rimozione di ogni risposta di rinforzo di comportamenti errati .</a:t>
            </a:r>
          </a:p>
          <a:p>
            <a:pPr marL="0" indent="0" algn="ctr">
              <a:buNone/>
            </a:pPr>
            <a:r>
              <a:rPr lang="it-IT" dirty="0"/>
              <a:t>Per il sonno consiste nell’ignorare i comportamenti che interferiscono con il sonno autonomo </a:t>
            </a:r>
            <a:r>
              <a:rPr lang="it-IT" dirty="0" err="1"/>
              <a:t>finchè</a:t>
            </a:r>
            <a:r>
              <a:rPr lang="it-IT" dirty="0"/>
              <a:t> il bambino non si addormenta in modo indipendente:</a:t>
            </a:r>
          </a:p>
          <a:p>
            <a:pPr marL="457200" indent="-457200">
              <a:buFont typeface="+mj-lt"/>
              <a:buAutoNum type="arabicPeriod"/>
            </a:pPr>
            <a:r>
              <a:rPr lang="it-IT" dirty="0"/>
              <a:t>breve routine della buona notte con il minimo di interazione reciproca,</a:t>
            </a:r>
          </a:p>
          <a:p>
            <a:pPr marL="457200" indent="-457200">
              <a:buFont typeface="+mj-lt"/>
              <a:buAutoNum type="arabicPeriod"/>
            </a:pPr>
            <a:r>
              <a:rPr lang="it-IT" dirty="0"/>
              <a:t>non intervenire quando richiede la sua associazione o ha altri comportamenti che interferiscono con il sonno</a:t>
            </a:r>
          </a:p>
          <a:p>
            <a:pPr marL="457200" indent="-457200">
              <a:buFont typeface="+mj-lt"/>
              <a:buAutoNum type="arabicPeriod"/>
            </a:pPr>
            <a:r>
              <a:rPr lang="it-IT" dirty="0"/>
              <a:t>riportarlo a letto e farlo riaddormentare con le stesse </a:t>
            </a:r>
            <a:r>
              <a:rPr lang="it-IT" dirty="0" err="1"/>
              <a:t>modalita</a:t>
            </a:r>
            <a:r>
              <a:rPr lang="it-IT" dirty="0"/>
              <a:t>̀ se si sveglia e si alza</a:t>
            </a:r>
          </a:p>
          <a:p>
            <a:pPr marL="0" indent="0">
              <a:buNone/>
            </a:pPr>
            <a:endParaRPr lang="it-IT" dirty="0"/>
          </a:p>
          <a:p>
            <a:pPr marL="0" indent="0" algn="ctr">
              <a:buNone/>
            </a:pPr>
            <a:r>
              <a:rPr lang="it-IT" dirty="0"/>
              <a:t>Questo approccio, se pur rapido, </a:t>
            </a:r>
            <a:r>
              <a:rPr lang="it-IT" dirty="0" err="1"/>
              <a:t>puo</a:t>
            </a:r>
            <a:r>
              <a:rPr lang="it-IT" dirty="0"/>
              <a:t>̀ essere frustrante per i genitori e per lo stesso bambino. </a:t>
            </a:r>
          </a:p>
          <a:p>
            <a:pPr marL="0" indent="0" algn="ctr">
              <a:buNone/>
            </a:pPr>
            <a:r>
              <a:rPr lang="it-IT" dirty="0"/>
              <a:t>Il rischio è che l’intervento venga interrotto ed esiti in un ulteriore rinforzo del disturbo </a:t>
            </a:r>
          </a:p>
          <a:p>
            <a:pPr marL="0" indent="0">
              <a:buNone/>
            </a:pPr>
            <a:endParaRPr lang="it-IT" dirty="0"/>
          </a:p>
        </p:txBody>
      </p:sp>
    </p:spTree>
    <p:extLst>
      <p:ext uri="{BB962C8B-B14F-4D97-AF65-F5344CB8AC3E}">
        <p14:creationId xmlns:p14="http://schemas.microsoft.com/office/powerpoint/2010/main" val="2692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e 5"/>
          <p:cNvSpPr/>
          <p:nvPr/>
        </p:nvSpPr>
        <p:spPr>
          <a:xfrm>
            <a:off x="7776864" y="0"/>
            <a:ext cx="1403648" cy="12241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5ECC2414-D5BE-AC44-B909-5D405635E546}"/>
              </a:ext>
            </a:extLst>
          </p:cNvPr>
          <p:cNvSpPr>
            <a:spLocks noGrp="1"/>
          </p:cNvSpPr>
          <p:nvPr>
            <p:ph type="title"/>
          </p:nvPr>
        </p:nvSpPr>
        <p:spPr/>
        <p:txBody>
          <a:bodyPr>
            <a:normAutofit fontScale="90000"/>
          </a:bodyPr>
          <a:lstStyle/>
          <a:p>
            <a:br>
              <a:rPr lang="it-IT" dirty="0"/>
            </a:br>
            <a:r>
              <a:rPr lang="it-IT" sz="3600" dirty="0">
                <a:latin typeface="Raleway Medium" charset="0"/>
              </a:rPr>
              <a:t>E</a:t>
            </a:r>
            <a:r>
              <a:rPr lang="it-IT" sz="3600" dirty="0">
                <a:latin typeface="Raleway Medium" charset="0"/>
                <a:ea typeface="Raleway Medium" charset="0"/>
                <a:cs typeface="Raleway Medium" charset="0"/>
              </a:rPr>
              <a:t>stinzione Standard: potenziali sfide</a:t>
            </a:r>
            <a:endParaRPr lang="it-IT" dirty="0"/>
          </a:p>
        </p:txBody>
      </p:sp>
      <p:sp>
        <p:nvSpPr>
          <p:cNvPr id="4" name="Segnaposto contenuto 3">
            <a:extLst>
              <a:ext uri="{FF2B5EF4-FFF2-40B4-BE49-F238E27FC236}">
                <a16:creationId xmlns:a16="http://schemas.microsoft.com/office/drawing/2014/main" id="{E6DC9818-3A00-9B40-B798-BEBA20F9BDFA}"/>
              </a:ext>
            </a:extLst>
          </p:cNvPr>
          <p:cNvSpPr>
            <a:spLocks noGrp="1"/>
          </p:cNvSpPr>
          <p:nvPr>
            <p:ph idx="1"/>
          </p:nvPr>
        </p:nvSpPr>
        <p:spPr/>
        <p:txBody>
          <a:bodyPr>
            <a:normAutofit fontScale="92500" lnSpcReduction="20000"/>
          </a:bodyPr>
          <a:lstStyle/>
          <a:p>
            <a:pPr>
              <a:buFontTx/>
              <a:buChar char="-"/>
            </a:pPr>
            <a:r>
              <a:rPr lang="it-IT" dirty="0"/>
              <a:t>Peggiorerà prima di migliorare!</a:t>
            </a:r>
          </a:p>
          <a:p>
            <a:pPr>
              <a:buFontTx/>
              <a:buChar char="-"/>
            </a:pPr>
            <a:r>
              <a:rPr lang="it-IT" dirty="0"/>
              <a:t>Sacrificio a breve termine per un miglioramento a lungo termine</a:t>
            </a:r>
          </a:p>
          <a:p>
            <a:pPr>
              <a:buFontTx/>
              <a:buChar char="-"/>
            </a:pPr>
            <a:r>
              <a:rPr lang="it-IT" dirty="0"/>
              <a:t>Avvisarli che alcuni bambini potrebbero vomitare</a:t>
            </a:r>
          </a:p>
          <a:p>
            <a:pPr>
              <a:buFontTx/>
              <a:buChar char="-"/>
            </a:pPr>
            <a:r>
              <a:rPr lang="it-IT" dirty="0"/>
              <a:t>Incoraggiare i genitori a lavorare insieme</a:t>
            </a:r>
          </a:p>
          <a:p>
            <a:pPr>
              <a:buFontTx/>
              <a:buChar char="-"/>
            </a:pPr>
            <a:r>
              <a:rPr lang="it-IT" dirty="0"/>
              <a:t>Dare suggerimenti su come gestire eventuali altri figli</a:t>
            </a:r>
          </a:p>
          <a:p>
            <a:pPr>
              <a:buFontTx/>
              <a:buChar char="-"/>
            </a:pPr>
            <a:r>
              <a:rPr lang="it-IT" dirty="0"/>
              <a:t>Avvisare i vicini e trovare dei compromessi</a:t>
            </a:r>
          </a:p>
          <a:p>
            <a:pPr>
              <a:buFontTx/>
              <a:buChar char="-"/>
            </a:pPr>
            <a:r>
              <a:rPr lang="it-IT" dirty="0"/>
              <a:t>Pensare ad eventualmente la poppata dei sogni</a:t>
            </a:r>
          </a:p>
          <a:p>
            <a:pPr>
              <a:buFontTx/>
              <a:buChar char="-"/>
            </a:pPr>
            <a:r>
              <a:rPr lang="it-IT" dirty="0"/>
              <a:t>Identificare il vero risveglio definitivo</a:t>
            </a:r>
          </a:p>
          <a:p>
            <a:pPr>
              <a:buFontTx/>
              <a:buChar char="-"/>
            </a:pPr>
            <a:r>
              <a:rPr lang="it-IT" dirty="0"/>
              <a:t>Suggerire l’uso dei video monitor</a:t>
            </a:r>
          </a:p>
          <a:p>
            <a:pPr>
              <a:buFontTx/>
              <a:buChar char="-"/>
            </a:pPr>
            <a:r>
              <a:rPr lang="it-IT" dirty="0"/>
              <a:t>Ricordare che la determinazione è essenziale (primi 3 gg difficili!)</a:t>
            </a:r>
          </a:p>
        </p:txBody>
      </p:sp>
      <p:pic>
        <p:nvPicPr>
          <p:cNvPr id="3" name="Immagine 2">
            <a:extLst>
              <a:ext uri="{FF2B5EF4-FFF2-40B4-BE49-F238E27FC236}">
                <a16:creationId xmlns:a16="http://schemas.microsoft.com/office/drawing/2014/main" id="{4EC925BC-947D-ED4B-8DE6-2E3713D5C5D8}"/>
              </a:ext>
            </a:extLst>
          </p:cNvPr>
          <p:cNvPicPr>
            <a:picLocks noChangeAspect="1"/>
          </p:cNvPicPr>
          <p:nvPr/>
        </p:nvPicPr>
        <p:blipFill>
          <a:blip r:embed="rId3"/>
          <a:stretch>
            <a:fillRect/>
          </a:stretch>
        </p:blipFill>
        <p:spPr>
          <a:xfrm flipH="1">
            <a:off x="6732239" y="2499741"/>
            <a:ext cx="2152365" cy="1457099"/>
          </a:xfrm>
          <a:prstGeom prst="rect">
            <a:avLst/>
          </a:prstGeom>
        </p:spPr>
      </p:pic>
    </p:spTree>
    <p:extLst>
      <p:ext uri="{BB962C8B-B14F-4D97-AF65-F5344CB8AC3E}">
        <p14:creationId xmlns:p14="http://schemas.microsoft.com/office/powerpoint/2010/main" val="762491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e 5"/>
          <p:cNvSpPr/>
          <p:nvPr/>
        </p:nvSpPr>
        <p:spPr>
          <a:xfrm>
            <a:off x="7776864" y="0"/>
            <a:ext cx="1403648" cy="12241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5ECC2414-D5BE-AC44-B909-5D405635E546}"/>
              </a:ext>
            </a:extLst>
          </p:cNvPr>
          <p:cNvSpPr>
            <a:spLocks noGrp="1"/>
          </p:cNvSpPr>
          <p:nvPr>
            <p:ph type="title"/>
          </p:nvPr>
        </p:nvSpPr>
        <p:spPr>
          <a:xfrm>
            <a:off x="1259632" y="195486"/>
            <a:ext cx="7776864" cy="994172"/>
          </a:xfrm>
        </p:spPr>
        <p:txBody>
          <a:bodyPr>
            <a:normAutofit fontScale="90000"/>
          </a:bodyPr>
          <a:lstStyle/>
          <a:p>
            <a:br>
              <a:rPr lang="it-IT" dirty="0"/>
            </a:br>
            <a:r>
              <a:rPr lang="it-IT" sz="3600" dirty="0">
                <a:latin typeface="Raleway Medium" charset="0"/>
              </a:rPr>
              <a:t>E</a:t>
            </a:r>
            <a:r>
              <a:rPr lang="it-IT" sz="3600" dirty="0">
                <a:latin typeface="Raleway Medium" charset="0"/>
                <a:ea typeface="Raleway Medium" charset="0"/>
                <a:cs typeface="Raleway Medium" charset="0"/>
              </a:rPr>
              <a:t>stinzione graduale </a:t>
            </a:r>
            <a:r>
              <a:rPr lang="it-IT" sz="2700" dirty="0">
                <a:latin typeface="Raleway Medium" charset="0"/>
                <a:ea typeface="Raleway Medium" charset="0"/>
                <a:cs typeface="Raleway Medium" charset="0"/>
              </a:rPr>
              <a:t>dai 6 mesi di età</a:t>
            </a:r>
            <a:br>
              <a:rPr lang="it-IT" dirty="0"/>
            </a:br>
            <a:endParaRPr lang="it-IT" dirty="0"/>
          </a:p>
        </p:txBody>
      </p:sp>
      <p:sp>
        <p:nvSpPr>
          <p:cNvPr id="4" name="Segnaposto contenuto 3">
            <a:extLst>
              <a:ext uri="{FF2B5EF4-FFF2-40B4-BE49-F238E27FC236}">
                <a16:creationId xmlns:a16="http://schemas.microsoft.com/office/drawing/2014/main" id="{E6DC9818-3A00-9B40-B798-BEBA20F9BDFA}"/>
              </a:ext>
            </a:extLst>
          </p:cNvPr>
          <p:cNvSpPr>
            <a:spLocks noGrp="1"/>
          </p:cNvSpPr>
          <p:nvPr>
            <p:ph idx="1"/>
          </p:nvPr>
        </p:nvSpPr>
        <p:spPr>
          <a:xfrm>
            <a:off x="628650" y="843558"/>
            <a:ext cx="7886700" cy="4299942"/>
          </a:xfrm>
        </p:spPr>
        <p:txBody>
          <a:bodyPr>
            <a:normAutofit/>
          </a:bodyPr>
          <a:lstStyle/>
          <a:p>
            <a:endParaRPr lang="it-IT" dirty="0"/>
          </a:p>
          <a:p>
            <a:pPr marL="0" indent="0">
              <a:buNone/>
            </a:pPr>
            <a:r>
              <a:rPr lang="it-IT" dirty="0"/>
              <a:t>Consiste nel cercare di ottenere il comportamento desiderato tramite piccole conquiste successive: </a:t>
            </a:r>
          </a:p>
          <a:p>
            <a:pPr marL="457200" indent="-457200">
              <a:buAutoNum type="arabicPeriod"/>
            </a:pPr>
            <a:r>
              <a:rPr lang="it-IT" b="1" dirty="0"/>
              <a:t>IN ASSENZA DEI GENITORI: </a:t>
            </a:r>
            <a:r>
              <a:rPr lang="it-IT" dirty="0"/>
              <a:t>ritornano a controllare e rassicurare il bambino ad intervalli regolari, interagendo il meno possibile, brevemente (intervalli crescono nel corso della notte oppure da un giorno all’altro)</a:t>
            </a:r>
          </a:p>
          <a:p>
            <a:pPr marL="0" indent="0">
              <a:buNone/>
            </a:pPr>
            <a:endParaRPr lang="it-IT" dirty="0"/>
          </a:p>
          <a:p>
            <a:pPr marL="0" indent="0">
              <a:buNone/>
            </a:pPr>
            <a:r>
              <a:rPr lang="it-IT" dirty="0"/>
              <a:t>2. </a:t>
            </a:r>
            <a:r>
              <a:rPr lang="it-IT" b="1" dirty="0"/>
              <a:t>IN PRESENA DEI GENITORI: </a:t>
            </a:r>
            <a:r>
              <a:rPr lang="it-IT" dirty="0"/>
              <a:t>i genitori restano nella stanza ma interagiscono il meno possibile, quando il bambino inizia ad addormentarsi da solo riducono la vicinanza e l’interazione</a:t>
            </a:r>
          </a:p>
        </p:txBody>
      </p:sp>
      <p:pic>
        <p:nvPicPr>
          <p:cNvPr id="8" name="Immagine 7">
            <a:extLst>
              <a:ext uri="{FF2B5EF4-FFF2-40B4-BE49-F238E27FC236}">
                <a16:creationId xmlns:a16="http://schemas.microsoft.com/office/drawing/2014/main" id="{28F75197-4187-CB4D-B11E-FE6525FDA947}"/>
              </a:ext>
            </a:extLst>
          </p:cNvPr>
          <p:cNvPicPr>
            <a:picLocks noChangeAspect="1"/>
          </p:cNvPicPr>
          <p:nvPr/>
        </p:nvPicPr>
        <p:blipFill>
          <a:blip r:embed="rId3"/>
          <a:stretch>
            <a:fillRect/>
          </a:stretch>
        </p:blipFill>
        <p:spPr>
          <a:xfrm>
            <a:off x="5148064" y="1545639"/>
            <a:ext cx="3478473" cy="1655418"/>
          </a:xfrm>
          <a:prstGeom prst="rect">
            <a:avLst/>
          </a:prstGeom>
        </p:spPr>
      </p:pic>
      <p:pic>
        <p:nvPicPr>
          <p:cNvPr id="5" name="Immagine 4">
            <a:extLst>
              <a:ext uri="{FF2B5EF4-FFF2-40B4-BE49-F238E27FC236}">
                <a16:creationId xmlns:a16="http://schemas.microsoft.com/office/drawing/2014/main" id="{F99EE412-5DE5-864B-BA5D-A4D13C2CC09D}"/>
              </a:ext>
            </a:extLst>
          </p:cNvPr>
          <p:cNvPicPr>
            <a:picLocks noChangeAspect="1"/>
          </p:cNvPicPr>
          <p:nvPr/>
        </p:nvPicPr>
        <p:blipFill>
          <a:blip r:embed="rId4"/>
          <a:stretch>
            <a:fillRect/>
          </a:stretch>
        </p:blipFill>
        <p:spPr>
          <a:xfrm>
            <a:off x="2647736" y="2373348"/>
            <a:ext cx="3848528" cy="2537491"/>
          </a:xfrm>
          <a:prstGeom prst="rect">
            <a:avLst/>
          </a:prstGeom>
        </p:spPr>
      </p:pic>
    </p:spTree>
    <p:extLst>
      <p:ext uri="{BB962C8B-B14F-4D97-AF65-F5344CB8AC3E}">
        <p14:creationId xmlns:p14="http://schemas.microsoft.com/office/powerpoint/2010/main" val="6804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e 5"/>
          <p:cNvSpPr/>
          <p:nvPr/>
        </p:nvSpPr>
        <p:spPr>
          <a:xfrm>
            <a:off x="7776864" y="0"/>
            <a:ext cx="1403648" cy="12241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C4225F4A-89C5-0248-AEA9-C3BA2B023DB6}"/>
              </a:ext>
            </a:extLst>
          </p:cNvPr>
          <p:cNvSpPr>
            <a:spLocks noGrp="1"/>
          </p:cNvSpPr>
          <p:nvPr>
            <p:ph type="title"/>
          </p:nvPr>
        </p:nvSpPr>
        <p:spPr>
          <a:xfrm>
            <a:off x="3131840" y="273844"/>
            <a:ext cx="2808312" cy="994172"/>
          </a:xfrm>
        </p:spPr>
        <p:txBody>
          <a:bodyPr/>
          <a:lstStyle/>
          <a:p>
            <a:r>
              <a:rPr lang="it-IT" b="1" i="1" dirty="0"/>
              <a:t>FADING OUT</a:t>
            </a:r>
            <a:endParaRPr lang="it-IT" b="1" dirty="0"/>
          </a:p>
        </p:txBody>
      </p:sp>
      <p:sp>
        <p:nvSpPr>
          <p:cNvPr id="3" name="Segnaposto contenuto 2">
            <a:extLst>
              <a:ext uri="{FF2B5EF4-FFF2-40B4-BE49-F238E27FC236}">
                <a16:creationId xmlns:a16="http://schemas.microsoft.com/office/drawing/2014/main" id="{4E1FC894-A057-A740-BEDD-7D5B7C914B32}"/>
              </a:ext>
            </a:extLst>
          </p:cNvPr>
          <p:cNvSpPr>
            <a:spLocks noGrp="1"/>
          </p:cNvSpPr>
          <p:nvPr>
            <p:ph idx="1"/>
          </p:nvPr>
        </p:nvSpPr>
        <p:spPr/>
        <p:txBody>
          <a:bodyPr>
            <a:normAutofit/>
          </a:bodyPr>
          <a:lstStyle/>
          <a:p>
            <a:pPr marL="0" indent="0" algn="ctr">
              <a:buNone/>
            </a:pPr>
            <a:r>
              <a:rPr lang="it-IT" dirty="0"/>
              <a:t>Questa procedura di trattamento dovrebbe essere considerata quando si sospetta che il bambino per addormentarsi dipende dal contatto fisico con il genitore</a:t>
            </a:r>
          </a:p>
        </p:txBody>
      </p:sp>
      <p:pic>
        <p:nvPicPr>
          <p:cNvPr id="4" name="Immagine 3">
            <a:extLst>
              <a:ext uri="{FF2B5EF4-FFF2-40B4-BE49-F238E27FC236}">
                <a16:creationId xmlns:a16="http://schemas.microsoft.com/office/drawing/2014/main" id="{5C14B7F8-382F-7E46-8C04-F9FEC5105C35}"/>
              </a:ext>
            </a:extLst>
          </p:cNvPr>
          <p:cNvPicPr>
            <a:picLocks noChangeAspect="1"/>
          </p:cNvPicPr>
          <p:nvPr/>
        </p:nvPicPr>
        <p:blipFill>
          <a:blip r:embed="rId2"/>
          <a:stretch>
            <a:fillRect/>
          </a:stretch>
        </p:blipFill>
        <p:spPr>
          <a:xfrm>
            <a:off x="5355543" y="2571750"/>
            <a:ext cx="1886903" cy="2092603"/>
          </a:xfrm>
          <a:prstGeom prst="rect">
            <a:avLst/>
          </a:prstGeom>
        </p:spPr>
      </p:pic>
    </p:spTree>
    <p:extLst>
      <p:ext uri="{BB962C8B-B14F-4D97-AF65-F5344CB8AC3E}">
        <p14:creationId xmlns:p14="http://schemas.microsoft.com/office/powerpoint/2010/main" val="2994496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e 5"/>
          <p:cNvSpPr/>
          <p:nvPr/>
        </p:nvSpPr>
        <p:spPr>
          <a:xfrm>
            <a:off x="7668344" y="0"/>
            <a:ext cx="1403648" cy="12241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C4225F4A-89C5-0248-AEA9-C3BA2B023DB6}"/>
              </a:ext>
            </a:extLst>
          </p:cNvPr>
          <p:cNvSpPr>
            <a:spLocks noGrp="1"/>
          </p:cNvSpPr>
          <p:nvPr>
            <p:ph type="title"/>
          </p:nvPr>
        </p:nvSpPr>
        <p:spPr>
          <a:xfrm>
            <a:off x="2051720" y="273844"/>
            <a:ext cx="6463630" cy="994172"/>
          </a:xfrm>
        </p:spPr>
        <p:txBody>
          <a:bodyPr/>
          <a:lstStyle/>
          <a:p>
            <a:r>
              <a:rPr lang="it-IT" b="1" i="1" dirty="0"/>
              <a:t>FADING OUT</a:t>
            </a:r>
            <a:endParaRPr lang="it-IT" b="1" dirty="0"/>
          </a:p>
        </p:txBody>
      </p:sp>
      <p:sp>
        <p:nvSpPr>
          <p:cNvPr id="3" name="Segnaposto contenuto 2">
            <a:extLst>
              <a:ext uri="{FF2B5EF4-FFF2-40B4-BE49-F238E27FC236}">
                <a16:creationId xmlns:a16="http://schemas.microsoft.com/office/drawing/2014/main" id="{4E1FC894-A057-A740-BEDD-7D5B7C914B32}"/>
              </a:ext>
            </a:extLst>
          </p:cNvPr>
          <p:cNvSpPr>
            <a:spLocks noGrp="1"/>
          </p:cNvSpPr>
          <p:nvPr>
            <p:ph idx="1"/>
          </p:nvPr>
        </p:nvSpPr>
        <p:spPr>
          <a:xfrm>
            <a:off x="1043608" y="1369219"/>
            <a:ext cx="7471742" cy="3263504"/>
          </a:xfrm>
        </p:spPr>
        <p:txBody>
          <a:bodyPr>
            <a:normAutofit/>
          </a:bodyPr>
          <a:lstStyle/>
          <a:p>
            <a:pPr marL="0" indent="0">
              <a:buNone/>
            </a:pPr>
            <a:r>
              <a:rPr lang="it-IT" dirty="0"/>
              <a:t>Se si dorme a letto con il bambino:</a:t>
            </a:r>
          </a:p>
          <a:p>
            <a:r>
              <a:rPr lang="it-IT" dirty="0"/>
              <a:t>Cominciare a sfumare il contatto fisico [es. dall'abbraccio avvolgente, al contatto schiena contro schiena] </a:t>
            </a:r>
          </a:p>
          <a:p>
            <a:r>
              <a:rPr lang="it-IT" dirty="0"/>
              <a:t>Iniziare ad aspettare che il bambino si addormenti mentre il genitore rimane seduto in fondo ai piedi del letto [«</a:t>
            </a:r>
            <a:r>
              <a:rPr lang="it-IT" dirty="0" err="1"/>
              <a:t>Minimal</a:t>
            </a:r>
            <a:r>
              <a:rPr lang="it-IT" dirty="0"/>
              <a:t> </a:t>
            </a:r>
            <a:r>
              <a:rPr lang="it-IT" dirty="0" err="1"/>
              <a:t>Checks</a:t>
            </a:r>
            <a:r>
              <a:rPr lang="it-IT" dirty="0"/>
              <a:t>»] </a:t>
            </a:r>
          </a:p>
          <a:p>
            <a:r>
              <a:rPr lang="it-IT" dirty="0"/>
              <a:t>Sedersi su una sedia a fianco al letto del bambino </a:t>
            </a:r>
          </a:p>
          <a:p>
            <a:r>
              <a:rPr lang="it-IT" dirty="0"/>
              <a:t>Spostare la sedia sempre </a:t>
            </a:r>
            <a:r>
              <a:rPr lang="it-IT" dirty="0" err="1"/>
              <a:t>piu</a:t>
            </a:r>
            <a:r>
              <a:rPr lang="it-IT" dirty="0"/>
              <a:t>̀ lontana fino all'uscita dalla camera del bambino </a:t>
            </a:r>
          </a:p>
          <a:p>
            <a:endParaRPr lang="it-IT" dirty="0"/>
          </a:p>
        </p:txBody>
      </p:sp>
      <p:pic>
        <p:nvPicPr>
          <p:cNvPr id="5" name="Segnaposto contenuto 3">
            <a:extLst>
              <a:ext uri="{FF2B5EF4-FFF2-40B4-BE49-F238E27FC236}">
                <a16:creationId xmlns:a16="http://schemas.microsoft.com/office/drawing/2014/main" id="{BFA0959F-6C8D-8147-8087-A149659F8CEA}"/>
              </a:ext>
            </a:extLst>
          </p:cNvPr>
          <p:cNvPicPr>
            <a:picLocks noChangeAspect="1"/>
          </p:cNvPicPr>
          <p:nvPr/>
        </p:nvPicPr>
        <p:blipFill>
          <a:blip r:embed="rId2"/>
          <a:stretch>
            <a:fillRect/>
          </a:stretch>
        </p:blipFill>
        <p:spPr>
          <a:xfrm>
            <a:off x="6156176" y="123478"/>
            <a:ext cx="2860775" cy="1562134"/>
          </a:xfrm>
          <a:prstGeom prst="roundRect">
            <a:avLst/>
          </a:prstGeom>
        </p:spPr>
      </p:pic>
    </p:spTree>
    <p:extLst>
      <p:ext uri="{BB962C8B-B14F-4D97-AF65-F5344CB8AC3E}">
        <p14:creationId xmlns:p14="http://schemas.microsoft.com/office/powerpoint/2010/main" val="358498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3C0273-CF72-5F41-A7AF-206EBC5A18D2}"/>
              </a:ext>
            </a:extLst>
          </p:cNvPr>
          <p:cNvSpPr>
            <a:spLocks noGrp="1"/>
          </p:cNvSpPr>
          <p:nvPr>
            <p:ph type="title"/>
          </p:nvPr>
        </p:nvSpPr>
        <p:spPr/>
        <p:txBody>
          <a:bodyPr>
            <a:normAutofit fontScale="90000"/>
          </a:bodyPr>
          <a:lstStyle/>
          <a:p>
            <a:r>
              <a:rPr lang="it-IT" dirty="0"/>
              <a:t>COME SCEGLIERE QUALE TIPO DI ESTINZIONE?</a:t>
            </a:r>
          </a:p>
        </p:txBody>
      </p:sp>
      <p:sp>
        <p:nvSpPr>
          <p:cNvPr id="6" name="Segnaposto testo 5">
            <a:extLst>
              <a:ext uri="{FF2B5EF4-FFF2-40B4-BE49-F238E27FC236}">
                <a16:creationId xmlns:a16="http://schemas.microsoft.com/office/drawing/2014/main" id="{E30305DC-8BD0-B942-9933-99E05CAF6331}"/>
              </a:ext>
            </a:extLst>
          </p:cNvPr>
          <p:cNvSpPr>
            <a:spLocks noGrp="1"/>
          </p:cNvSpPr>
          <p:nvPr>
            <p:ph type="body" idx="1"/>
          </p:nvPr>
        </p:nvSpPr>
        <p:spPr/>
        <p:txBody>
          <a:bodyPr>
            <a:normAutofit fontScale="85000" lnSpcReduction="10000"/>
          </a:bodyPr>
          <a:lstStyle/>
          <a:p>
            <a:pPr algn="ctr"/>
            <a:r>
              <a:rPr lang="it-IT" sz="2800" dirty="0"/>
              <a:t>TOLLERANZA GENITORI</a:t>
            </a:r>
          </a:p>
        </p:txBody>
      </p:sp>
      <p:sp>
        <p:nvSpPr>
          <p:cNvPr id="7" name="Segnaposto contenuto 6">
            <a:extLst>
              <a:ext uri="{FF2B5EF4-FFF2-40B4-BE49-F238E27FC236}">
                <a16:creationId xmlns:a16="http://schemas.microsoft.com/office/drawing/2014/main" id="{0083B0E5-1B6C-1043-923D-3F9C0DFFD7A2}"/>
              </a:ext>
            </a:extLst>
          </p:cNvPr>
          <p:cNvSpPr>
            <a:spLocks noGrp="1"/>
          </p:cNvSpPr>
          <p:nvPr>
            <p:ph sz="half" idx="2"/>
          </p:nvPr>
        </p:nvSpPr>
        <p:spPr/>
        <p:txBody>
          <a:bodyPr/>
          <a:lstStyle/>
          <a:p>
            <a:endParaRPr lang="it-IT"/>
          </a:p>
        </p:txBody>
      </p:sp>
      <p:sp>
        <p:nvSpPr>
          <p:cNvPr id="8" name="Segnaposto testo 7">
            <a:extLst>
              <a:ext uri="{FF2B5EF4-FFF2-40B4-BE49-F238E27FC236}">
                <a16:creationId xmlns:a16="http://schemas.microsoft.com/office/drawing/2014/main" id="{E5EEFF3C-CEBB-AF4B-9677-731E86F3A293}"/>
              </a:ext>
            </a:extLst>
          </p:cNvPr>
          <p:cNvSpPr>
            <a:spLocks noGrp="1"/>
          </p:cNvSpPr>
          <p:nvPr>
            <p:ph type="body" sz="quarter" idx="3"/>
          </p:nvPr>
        </p:nvSpPr>
        <p:spPr/>
        <p:txBody>
          <a:bodyPr>
            <a:normAutofit fontScale="85000" lnSpcReduction="10000"/>
          </a:bodyPr>
          <a:lstStyle/>
          <a:p>
            <a:pPr algn="ctr"/>
            <a:r>
              <a:rPr lang="it-IT" sz="2800" dirty="0"/>
              <a:t>TEMPERAMENTO BAMBINO</a:t>
            </a:r>
          </a:p>
        </p:txBody>
      </p:sp>
      <p:sp>
        <p:nvSpPr>
          <p:cNvPr id="9" name="Segnaposto contenuto 8">
            <a:extLst>
              <a:ext uri="{FF2B5EF4-FFF2-40B4-BE49-F238E27FC236}">
                <a16:creationId xmlns:a16="http://schemas.microsoft.com/office/drawing/2014/main" id="{FB6B7420-61A3-8A44-94C0-0331466BBCB7}"/>
              </a:ext>
            </a:extLst>
          </p:cNvPr>
          <p:cNvSpPr>
            <a:spLocks noGrp="1"/>
          </p:cNvSpPr>
          <p:nvPr>
            <p:ph sz="quarter" idx="4"/>
          </p:nvPr>
        </p:nvSpPr>
        <p:spPr/>
        <p:txBody>
          <a:bodyPr/>
          <a:lstStyle/>
          <a:p>
            <a:endParaRPr lang="it-IT"/>
          </a:p>
        </p:txBody>
      </p:sp>
      <p:pic>
        <p:nvPicPr>
          <p:cNvPr id="5" name="Immagine 4">
            <a:extLst>
              <a:ext uri="{FF2B5EF4-FFF2-40B4-BE49-F238E27FC236}">
                <a16:creationId xmlns:a16="http://schemas.microsoft.com/office/drawing/2014/main" id="{3F00BEA5-C566-4B4D-B46A-B447BA3C7255}"/>
              </a:ext>
            </a:extLst>
          </p:cNvPr>
          <p:cNvPicPr>
            <a:picLocks noChangeAspect="1"/>
          </p:cNvPicPr>
          <p:nvPr/>
        </p:nvPicPr>
        <p:blipFill>
          <a:blip r:embed="rId2"/>
          <a:stretch>
            <a:fillRect/>
          </a:stretch>
        </p:blipFill>
        <p:spPr>
          <a:xfrm>
            <a:off x="200347" y="3183720"/>
            <a:ext cx="2662863" cy="1775242"/>
          </a:xfrm>
          <a:prstGeom prst="rect">
            <a:avLst/>
          </a:prstGeom>
        </p:spPr>
      </p:pic>
      <p:pic>
        <p:nvPicPr>
          <p:cNvPr id="12" name="Immagine 11">
            <a:extLst>
              <a:ext uri="{FF2B5EF4-FFF2-40B4-BE49-F238E27FC236}">
                <a16:creationId xmlns:a16="http://schemas.microsoft.com/office/drawing/2014/main" id="{3BD25AFA-642B-FF4F-BC94-1494AA388C42}"/>
              </a:ext>
            </a:extLst>
          </p:cNvPr>
          <p:cNvPicPr>
            <a:picLocks noChangeAspect="1"/>
          </p:cNvPicPr>
          <p:nvPr/>
        </p:nvPicPr>
        <p:blipFill>
          <a:blip r:embed="rId3"/>
          <a:stretch>
            <a:fillRect/>
          </a:stretch>
        </p:blipFill>
        <p:spPr>
          <a:xfrm>
            <a:off x="4624022" y="1898653"/>
            <a:ext cx="2530997" cy="1688865"/>
          </a:xfrm>
          <a:prstGeom prst="rect">
            <a:avLst/>
          </a:prstGeom>
        </p:spPr>
      </p:pic>
      <p:pic>
        <p:nvPicPr>
          <p:cNvPr id="13" name="Immagine 12">
            <a:extLst>
              <a:ext uri="{FF2B5EF4-FFF2-40B4-BE49-F238E27FC236}">
                <a16:creationId xmlns:a16="http://schemas.microsoft.com/office/drawing/2014/main" id="{AFC2DE42-2609-DF4A-862F-6BA1EDBEF237}"/>
              </a:ext>
            </a:extLst>
          </p:cNvPr>
          <p:cNvPicPr>
            <a:picLocks noChangeAspect="1"/>
          </p:cNvPicPr>
          <p:nvPr/>
        </p:nvPicPr>
        <p:blipFill>
          <a:blip r:embed="rId4"/>
          <a:stretch>
            <a:fillRect/>
          </a:stretch>
        </p:blipFill>
        <p:spPr>
          <a:xfrm>
            <a:off x="6372200" y="3260126"/>
            <a:ext cx="2573836" cy="1717450"/>
          </a:xfrm>
          <a:prstGeom prst="rect">
            <a:avLst/>
          </a:prstGeom>
        </p:spPr>
      </p:pic>
      <p:pic>
        <p:nvPicPr>
          <p:cNvPr id="14" name="Immagine 13">
            <a:extLst>
              <a:ext uri="{FF2B5EF4-FFF2-40B4-BE49-F238E27FC236}">
                <a16:creationId xmlns:a16="http://schemas.microsoft.com/office/drawing/2014/main" id="{8D6D4AC0-CCEC-9842-85B7-0313CDF57257}"/>
              </a:ext>
            </a:extLst>
          </p:cNvPr>
          <p:cNvPicPr>
            <a:picLocks noChangeAspect="1"/>
          </p:cNvPicPr>
          <p:nvPr/>
        </p:nvPicPr>
        <p:blipFill>
          <a:blip r:embed="rId5"/>
          <a:stretch>
            <a:fillRect/>
          </a:stretch>
        </p:blipFill>
        <p:spPr>
          <a:xfrm>
            <a:off x="2074365" y="1898653"/>
            <a:ext cx="2317601" cy="1624896"/>
          </a:xfrm>
          <a:prstGeom prst="rect">
            <a:avLst/>
          </a:prstGeom>
        </p:spPr>
      </p:pic>
    </p:spTree>
    <p:extLst>
      <p:ext uri="{BB962C8B-B14F-4D97-AF65-F5344CB8AC3E}">
        <p14:creationId xmlns:p14="http://schemas.microsoft.com/office/powerpoint/2010/main" val="2158049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154B83-EE15-AB4E-90E5-07F30911BB72}"/>
              </a:ext>
            </a:extLst>
          </p:cNvPr>
          <p:cNvSpPr>
            <a:spLocks noGrp="1"/>
          </p:cNvSpPr>
          <p:nvPr>
            <p:ph type="title"/>
          </p:nvPr>
        </p:nvSpPr>
        <p:spPr/>
        <p:txBody>
          <a:bodyPr/>
          <a:lstStyle/>
          <a:p>
            <a:pPr algn="ctr"/>
            <a:r>
              <a:rPr lang="it-IT" dirty="0"/>
              <a:t>QUANDO APPLICARE L’ESTINZIONE</a:t>
            </a:r>
          </a:p>
        </p:txBody>
      </p:sp>
      <p:sp>
        <p:nvSpPr>
          <p:cNvPr id="3" name="Segnaposto testo 2">
            <a:extLst>
              <a:ext uri="{FF2B5EF4-FFF2-40B4-BE49-F238E27FC236}">
                <a16:creationId xmlns:a16="http://schemas.microsoft.com/office/drawing/2014/main" id="{AC84D69D-2853-B34B-B17F-FC3CF4B9B662}"/>
              </a:ext>
            </a:extLst>
          </p:cNvPr>
          <p:cNvSpPr>
            <a:spLocks noGrp="1"/>
          </p:cNvSpPr>
          <p:nvPr>
            <p:ph type="body" idx="1"/>
          </p:nvPr>
        </p:nvSpPr>
        <p:spPr/>
        <p:txBody>
          <a:bodyPr/>
          <a:lstStyle/>
          <a:p>
            <a:r>
              <a:rPr lang="it-IT" dirty="0"/>
              <a:t>Solo all’addormentamento</a:t>
            </a:r>
          </a:p>
        </p:txBody>
      </p:sp>
      <p:sp>
        <p:nvSpPr>
          <p:cNvPr id="4" name="Segnaposto contenuto 3">
            <a:extLst>
              <a:ext uri="{FF2B5EF4-FFF2-40B4-BE49-F238E27FC236}">
                <a16:creationId xmlns:a16="http://schemas.microsoft.com/office/drawing/2014/main" id="{2D4EA604-E7B8-AC41-8DC6-5E26A924B332}"/>
              </a:ext>
            </a:extLst>
          </p:cNvPr>
          <p:cNvSpPr>
            <a:spLocks noGrp="1"/>
          </p:cNvSpPr>
          <p:nvPr>
            <p:ph sz="half" idx="2"/>
          </p:nvPr>
        </p:nvSpPr>
        <p:spPr/>
        <p:txBody>
          <a:bodyPr/>
          <a:lstStyle/>
          <a:p>
            <a:r>
              <a:rPr lang="it-IT" dirty="0"/>
              <a:t>Generalizzazione in 2 settimane</a:t>
            </a:r>
          </a:p>
          <a:p>
            <a:r>
              <a:rPr lang="it-IT" dirty="0"/>
              <a:t>Se in 2-3 settimane non generalizza </a:t>
            </a:r>
          </a:p>
          <a:p>
            <a:endParaRPr lang="it-IT" dirty="0"/>
          </a:p>
          <a:p>
            <a:r>
              <a:rPr lang="it-IT" dirty="0"/>
              <a:t>Può essere usata estinzione standard all’addormentamento e graduale ai risvegli </a:t>
            </a:r>
          </a:p>
        </p:txBody>
      </p:sp>
      <p:sp>
        <p:nvSpPr>
          <p:cNvPr id="5" name="Segnaposto testo 4">
            <a:extLst>
              <a:ext uri="{FF2B5EF4-FFF2-40B4-BE49-F238E27FC236}">
                <a16:creationId xmlns:a16="http://schemas.microsoft.com/office/drawing/2014/main" id="{DF5A3EA9-3F3A-E14B-8A1A-9F7B9D381E56}"/>
              </a:ext>
            </a:extLst>
          </p:cNvPr>
          <p:cNvSpPr>
            <a:spLocks noGrp="1"/>
          </p:cNvSpPr>
          <p:nvPr>
            <p:ph type="body" sz="quarter" idx="3"/>
          </p:nvPr>
        </p:nvSpPr>
        <p:spPr>
          <a:xfrm>
            <a:off x="5351040" y="1260872"/>
            <a:ext cx="3165501" cy="617934"/>
          </a:xfrm>
        </p:spPr>
        <p:txBody>
          <a:bodyPr/>
          <a:lstStyle/>
          <a:p>
            <a:r>
              <a:rPr lang="it-IT" dirty="0"/>
              <a:t>Addormentamento e risvegli</a:t>
            </a:r>
          </a:p>
        </p:txBody>
      </p:sp>
      <p:sp>
        <p:nvSpPr>
          <p:cNvPr id="6" name="Segnaposto contenuto 5">
            <a:extLst>
              <a:ext uri="{FF2B5EF4-FFF2-40B4-BE49-F238E27FC236}">
                <a16:creationId xmlns:a16="http://schemas.microsoft.com/office/drawing/2014/main" id="{7B4CD5C8-BC75-FD40-BA89-66497F02BB5E}"/>
              </a:ext>
            </a:extLst>
          </p:cNvPr>
          <p:cNvSpPr>
            <a:spLocks noGrp="1"/>
          </p:cNvSpPr>
          <p:nvPr>
            <p:ph sz="quarter" idx="4"/>
          </p:nvPr>
        </p:nvSpPr>
        <p:spPr/>
        <p:txBody>
          <a:bodyPr/>
          <a:lstStyle/>
          <a:p>
            <a:endParaRPr lang="it-IT" dirty="0"/>
          </a:p>
        </p:txBody>
      </p:sp>
      <p:sp>
        <p:nvSpPr>
          <p:cNvPr id="7" name="Freccia destra 6">
            <a:extLst>
              <a:ext uri="{FF2B5EF4-FFF2-40B4-BE49-F238E27FC236}">
                <a16:creationId xmlns:a16="http://schemas.microsoft.com/office/drawing/2014/main" id="{5FB8ED68-15DB-0E4E-B5AE-30B57AA56A29}"/>
              </a:ext>
            </a:extLst>
          </p:cNvPr>
          <p:cNvSpPr/>
          <p:nvPr/>
        </p:nvSpPr>
        <p:spPr>
          <a:xfrm>
            <a:off x="3059832" y="2859782"/>
            <a:ext cx="216024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5EBD6BCE-7EDC-5E41-859E-99FE462DB1B4}"/>
              </a:ext>
            </a:extLst>
          </p:cNvPr>
          <p:cNvSpPr txBox="1"/>
          <p:nvPr/>
        </p:nvSpPr>
        <p:spPr>
          <a:xfrm>
            <a:off x="827584" y="4443958"/>
            <a:ext cx="5112568" cy="646331"/>
          </a:xfrm>
          <a:prstGeom prst="rect">
            <a:avLst/>
          </a:prstGeom>
          <a:noFill/>
        </p:spPr>
        <p:txBody>
          <a:bodyPr wrap="square" rtlCol="0">
            <a:spAutoFit/>
          </a:bodyPr>
          <a:lstStyle/>
          <a:p>
            <a:r>
              <a:rPr lang="it-IT" dirty="0"/>
              <a:t>Sempre associata a </a:t>
            </a:r>
            <a:r>
              <a:rPr lang="it-IT" dirty="0" err="1"/>
              <a:t>sleep</a:t>
            </a:r>
            <a:r>
              <a:rPr lang="it-IT" dirty="0"/>
              <a:t> schedule e routine addormentamento</a:t>
            </a:r>
          </a:p>
        </p:txBody>
      </p:sp>
      <p:pic>
        <p:nvPicPr>
          <p:cNvPr id="10" name="Immagine 9">
            <a:extLst>
              <a:ext uri="{FF2B5EF4-FFF2-40B4-BE49-F238E27FC236}">
                <a16:creationId xmlns:a16="http://schemas.microsoft.com/office/drawing/2014/main" id="{F94F1277-49EA-8F46-B234-EB8F67937D70}"/>
              </a:ext>
            </a:extLst>
          </p:cNvPr>
          <p:cNvPicPr>
            <a:picLocks noChangeAspect="1"/>
          </p:cNvPicPr>
          <p:nvPr/>
        </p:nvPicPr>
        <p:blipFill>
          <a:blip r:embed="rId3"/>
          <a:stretch>
            <a:fillRect/>
          </a:stretch>
        </p:blipFill>
        <p:spPr>
          <a:xfrm>
            <a:off x="5351040" y="1889808"/>
            <a:ext cx="3200481" cy="3200481"/>
          </a:xfrm>
          <a:prstGeom prst="rect">
            <a:avLst/>
          </a:prstGeom>
        </p:spPr>
      </p:pic>
    </p:spTree>
    <p:extLst>
      <p:ext uri="{BB962C8B-B14F-4D97-AF65-F5344CB8AC3E}">
        <p14:creationId xmlns:p14="http://schemas.microsoft.com/office/powerpoint/2010/main" val="3731024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395E17-D3FA-AC45-B1D4-214CB12088A9}"/>
              </a:ext>
            </a:extLst>
          </p:cNvPr>
          <p:cNvSpPr>
            <a:spLocks noGrp="1"/>
          </p:cNvSpPr>
          <p:nvPr>
            <p:ph type="title"/>
          </p:nvPr>
        </p:nvSpPr>
        <p:spPr/>
        <p:txBody>
          <a:bodyPr>
            <a:normAutofit/>
          </a:bodyPr>
          <a:lstStyle/>
          <a:p>
            <a:pPr algn="ctr"/>
            <a:r>
              <a:rPr lang="it-IT" sz="3200" b="1" dirty="0"/>
              <a:t>Emma</a:t>
            </a:r>
            <a:br>
              <a:rPr lang="it-IT" sz="3200" b="1" dirty="0"/>
            </a:br>
            <a:endParaRPr lang="it-IT" sz="3200" b="1" dirty="0"/>
          </a:p>
        </p:txBody>
      </p:sp>
      <p:sp>
        <p:nvSpPr>
          <p:cNvPr id="3" name="Segnaposto contenuto 2">
            <a:extLst>
              <a:ext uri="{FF2B5EF4-FFF2-40B4-BE49-F238E27FC236}">
                <a16:creationId xmlns:a16="http://schemas.microsoft.com/office/drawing/2014/main" id="{5ADC1D94-29AC-BF45-9D21-DA8B35F112FC}"/>
              </a:ext>
            </a:extLst>
          </p:cNvPr>
          <p:cNvSpPr>
            <a:spLocks noGrp="1"/>
          </p:cNvSpPr>
          <p:nvPr>
            <p:ph idx="1"/>
          </p:nvPr>
        </p:nvSpPr>
        <p:spPr/>
        <p:txBody>
          <a:bodyPr>
            <a:normAutofit fontScale="92500" lnSpcReduction="20000"/>
          </a:bodyPr>
          <a:lstStyle/>
          <a:p>
            <a:r>
              <a:rPr lang="it-IT" dirty="0"/>
              <a:t>Emma è una bambina di 18 mesi che, secondo quanto riferito, ha dormito tutta la notte una volta in tutta la sua vita</a:t>
            </a:r>
          </a:p>
          <a:p>
            <a:r>
              <a:rPr lang="it-IT" dirty="0"/>
              <a:t> Secondo il diario del sonno di 2 settimane, Emma ha risvegli notturni da una a quattro volte per notte. Questi si verificano tra le 23 e  le 4 del mattino e sono maggiormente presenti  tra le 1 e 4 </a:t>
            </a:r>
          </a:p>
          <a:p>
            <a:r>
              <a:rPr lang="it-IT" dirty="0"/>
              <a:t>La mamma riferisce di allattare Emma prima di andare a dormire, ma è «abbastanza sicura» che Emma sia sveglia quando la mette nella culla e lascia la stanza, dopodiché Emma si addormenta in modo indipendente. </a:t>
            </a:r>
          </a:p>
          <a:p>
            <a:r>
              <a:rPr lang="it-IT" dirty="0"/>
              <a:t>Se Emma si sveglia prima dell'una di notte, la mamma la allatterà. Dopo l'una di notte, viene portata nel letto dei genitori per tutta la notte. </a:t>
            </a:r>
          </a:p>
          <a:p>
            <a:r>
              <a:rPr lang="it-IT" dirty="0"/>
              <a:t>Emma si sveglia per iniziare la giornata tra le 6:00 e le 7:00 e viene allattata al risveglio.</a:t>
            </a:r>
          </a:p>
        </p:txBody>
      </p:sp>
    </p:spTree>
    <p:extLst>
      <p:ext uri="{BB962C8B-B14F-4D97-AF65-F5344CB8AC3E}">
        <p14:creationId xmlns:p14="http://schemas.microsoft.com/office/powerpoint/2010/main" val="1980220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D0A645-447A-D84A-A390-E023654444F1}"/>
              </a:ext>
            </a:extLst>
          </p:cNvPr>
          <p:cNvSpPr>
            <a:spLocks noGrp="1"/>
          </p:cNvSpPr>
          <p:nvPr>
            <p:ph type="title"/>
          </p:nvPr>
        </p:nvSpPr>
        <p:spPr>
          <a:xfrm>
            <a:off x="628650" y="273844"/>
            <a:ext cx="7886700" cy="994172"/>
          </a:xfrm>
        </p:spPr>
        <p:txBody>
          <a:bodyPr>
            <a:normAutofit/>
          </a:bodyPr>
          <a:lstStyle/>
          <a:p>
            <a:r>
              <a:rPr lang="it-IT" sz="3600" dirty="0"/>
              <a:t>STEP1</a:t>
            </a:r>
            <a:endParaRPr lang="it-IT" dirty="0"/>
          </a:p>
        </p:txBody>
      </p:sp>
      <p:sp>
        <p:nvSpPr>
          <p:cNvPr id="3" name="Segnaposto contenuto 2">
            <a:extLst>
              <a:ext uri="{FF2B5EF4-FFF2-40B4-BE49-F238E27FC236}">
                <a16:creationId xmlns:a16="http://schemas.microsoft.com/office/drawing/2014/main" id="{FE83A39A-1954-0D41-AE7C-6579BFB6E54A}"/>
              </a:ext>
            </a:extLst>
          </p:cNvPr>
          <p:cNvSpPr>
            <a:spLocks noGrp="1"/>
          </p:cNvSpPr>
          <p:nvPr>
            <p:ph idx="1"/>
          </p:nvPr>
        </p:nvSpPr>
        <p:spPr>
          <a:xfrm>
            <a:off x="628650" y="1369219"/>
            <a:ext cx="7886700" cy="3263504"/>
          </a:xfrm>
        </p:spPr>
        <p:txBody>
          <a:bodyPr/>
          <a:lstStyle/>
          <a:p>
            <a:r>
              <a:rPr lang="it-IT" dirty="0"/>
              <a:t>Per aiutare Emma a distinguere tra la notte e il mattino, è stata introdotta la </a:t>
            </a:r>
            <a:r>
              <a:rPr lang="it-IT" dirty="0" err="1"/>
              <a:t>Good</a:t>
            </a:r>
            <a:r>
              <a:rPr lang="it-IT" dirty="0"/>
              <a:t> </a:t>
            </a:r>
            <a:r>
              <a:rPr lang="it-IT" dirty="0" err="1"/>
              <a:t>Morning</a:t>
            </a:r>
            <a:r>
              <a:rPr lang="it-IT" dirty="0"/>
              <a:t> Light. L'accensione della luce era prevista tra le 19:00 (30 minuti prima di andare a dormire) e le 6:00 (non prima di quanto normalmente si sveglia).</a:t>
            </a:r>
          </a:p>
        </p:txBody>
      </p:sp>
      <p:pic>
        <p:nvPicPr>
          <p:cNvPr id="11" name="Immagine 10">
            <a:extLst>
              <a:ext uri="{FF2B5EF4-FFF2-40B4-BE49-F238E27FC236}">
                <a16:creationId xmlns:a16="http://schemas.microsoft.com/office/drawing/2014/main" id="{E20F8080-E1B4-A54B-A0F0-2F49759A61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4168" y="2355726"/>
            <a:ext cx="2571750" cy="2571750"/>
          </a:xfrm>
          <a:prstGeom prst="rect">
            <a:avLst/>
          </a:prstGeom>
        </p:spPr>
      </p:pic>
    </p:spTree>
    <p:extLst>
      <p:ext uri="{BB962C8B-B14F-4D97-AF65-F5344CB8AC3E}">
        <p14:creationId xmlns:p14="http://schemas.microsoft.com/office/powerpoint/2010/main" val="398974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3212A5-2A89-F44E-AE9A-1C25E53A530E}"/>
              </a:ext>
            </a:extLst>
          </p:cNvPr>
          <p:cNvSpPr>
            <a:spLocks noGrp="1"/>
          </p:cNvSpPr>
          <p:nvPr>
            <p:ph type="title"/>
          </p:nvPr>
        </p:nvSpPr>
        <p:spPr/>
        <p:txBody>
          <a:bodyPr>
            <a:normAutofit/>
          </a:bodyPr>
          <a:lstStyle/>
          <a:p>
            <a:r>
              <a:rPr lang="it-IT" sz="3600" dirty="0"/>
              <a:t>STEP 2</a:t>
            </a:r>
            <a:endParaRPr lang="it-IT" dirty="0"/>
          </a:p>
        </p:txBody>
      </p:sp>
      <p:sp>
        <p:nvSpPr>
          <p:cNvPr id="3" name="Segnaposto contenuto 2">
            <a:extLst>
              <a:ext uri="{FF2B5EF4-FFF2-40B4-BE49-F238E27FC236}">
                <a16:creationId xmlns:a16="http://schemas.microsoft.com/office/drawing/2014/main" id="{5CF98E4F-D230-804E-9128-8CE4CAB1A4B0}"/>
              </a:ext>
            </a:extLst>
          </p:cNvPr>
          <p:cNvSpPr>
            <a:spLocks noGrp="1"/>
          </p:cNvSpPr>
          <p:nvPr>
            <p:ph idx="1"/>
          </p:nvPr>
        </p:nvSpPr>
        <p:spPr/>
        <p:txBody>
          <a:bodyPr/>
          <a:lstStyle/>
          <a:p>
            <a:r>
              <a:rPr lang="it-IT" dirty="0"/>
              <a:t>Era importante assicurarsi che Emma non si addormentasse qualche volta durante l'allattamento prima di andare a dormire. </a:t>
            </a:r>
          </a:p>
          <a:p>
            <a:r>
              <a:rPr lang="it-IT" dirty="0"/>
              <a:t>Pertanto, alla mamma è stato chiesto di spostare l'allattamento all'inizio della routine della buonanotte, prima del bagno di Emma.</a:t>
            </a:r>
          </a:p>
          <a:p>
            <a:r>
              <a:rPr lang="it-IT" dirty="0"/>
              <a:t>Inoltre, l'allattamento mattutino veniva ritardato fino a quando Emma si alzava e si vestiva la mattina, e l'allattamento veniva svolto nel soggiorno. </a:t>
            </a:r>
          </a:p>
          <a:p>
            <a:endParaRPr lang="it-IT" dirty="0"/>
          </a:p>
        </p:txBody>
      </p:sp>
    </p:spTree>
    <p:extLst>
      <p:ext uri="{BB962C8B-B14F-4D97-AF65-F5344CB8AC3E}">
        <p14:creationId xmlns:p14="http://schemas.microsoft.com/office/powerpoint/2010/main" val="3707084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B4598575-E0CD-4B0E-BD87-942520C95E42}"/>
              </a:ext>
            </a:extLst>
          </p:cNvPr>
          <p:cNvSpPr txBox="1"/>
          <p:nvPr/>
        </p:nvSpPr>
        <p:spPr>
          <a:xfrm>
            <a:off x="342900" y="4761934"/>
            <a:ext cx="8524875" cy="300082"/>
          </a:xfrm>
          <a:prstGeom prst="rect">
            <a:avLst/>
          </a:prstGeom>
          <a:noFill/>
        </p:spPr>
        <p:txBody>
          <a:bodyPr wrap="square" rtlCol="0">
            <a:spAutoFit/>
          </a:bodyPr>
          <a:lstStyle/>
          <a:p>
            <a:pPr algn="ctr" defTabSz="685800">
              <a:defRPr/>
            </a:pPr>
            <a:r>
              <a:rPr lang="en-GB" sz="1350" dirty="0">
                <a:solidFill>
                  <a:srgbClr val="FFFFFF"/>
                </a:solidFill>
                <a:latin typeface="Noto Sans" panose="020B0502040504020204" pitchFamily="34"/>
                <a:ea typeface="Noto Sans" panose="020B0502040504020204" pitchFamily="34"/>
                <a:cs typeface="Noto Sans" panose="020B0502040504020204" pitchFamily="34"/>
              </a:rPr>
              <a:t>www.yourwebsite.com</a:t>
            </a:r>
          </a:p>
        </p:txBody>
      </p:sp>
      <p:sp>
        <p:nvSpPr>
          <p:cNvPr id="37" name="Oval 36">
            <a:extLst>
              <a:ext uri="{FF2B5EF4-FFF2-40B4-BE49-F238E27FC236}">
                <a16:creationId xmlns:a16="http://schemas.microsoft.com/office/drawing/2014/main" id="{B47E0894-5FF6-4780-839E-0268CFD65858}"/>
              </a:ext>
            </a:extLst>
          </p:cNvPr>
          <p:cNvSpPr/>
          <p:nvPr/>
        </p:nvSpPr>
        <p:spPr>
          <a:xfrm>
            <a:off x="8634213" y="182280"/>
            <a:ext cx="338338" cy="33833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defTabSz="685800">
              <a:defRPr/>
            </a:pPr>
            <a:r>
              <a:rPr lang="en-GB" sz="1350" dirty="0">
                <a:solidFill>
                  <a:srgbClr val="FFFFFF"/>
                </a:solidFill>
                <a:latin typeface="Noto Sans" panose="020B0502040504020204" pitchFamily="34"/>
                <a:ea typeface="Noto Sans" panose="020B0502040504020204" pitchFamily="34"/>
                <a:cs typeface="Noto Sans" panose="020B0502040504020204" pitchFamily="34"/>
              </a:rPr>
              <a:t>1</a:t>
            </a:r>
          </a:p>
        </p:txBody>
      </p:sp>
      <p:sp>
        <p:nvSpPr>
          <p:cNvPr id="5" name="TextBox 4">
            <a:extLst>
              <a:ext uri="{FF2B5EF4-FFF2-40B4-BE49-F238E27FC236}">
                <a16:creationId xmlns:a16="http://schemas.microsoft.com/office/drawing/2014/main" id="{6699AC3C-FE44-4341-B799-F20DE8937C2B}"/>
              </a:ext>
            </a:extLst>
          </p:cNvPr>
          <p:cNvSpPr txBox="1"/>
          <p:nvPr/>
        </p:nvSpPr>
        <p:spPr>
          <a:xfrm>
            <a:off x="902062" y="176361"/>
            <a:ext cx="7255277" cy="669414"/>
          </a:xfrm>
          <a:prstGeom prst="rect">
            <a:avLst/>
          </a:prstGeom>
          <a:noFill/>
        </p:spPr>
        <p:txBody>
          <a:bodyPr wrap="square" rtlCol="0">
            <a:spAutoFit/>
          </a:bodyPr>
          <a:lstStyle/>
          <a:p>
            <a:pPr algn="ctr" defTabSz="685800">
              <a:defRPr/>
            </a:pPr>
            <a:r>
              <a:rPr lang="en-US" sz="3750" dirty="0">
                <a:latin typeface="Noto Sans" panose="020B0502040504020204" pitchFamily="34"/>
                <a:ea typeface="Noto Sans" panose="020B0502040504020204" pitchFamily="34"/>
                <a:cs typeface="Noto Sans" panose="020B0502040504020204" pitchFamily="34"/>
              </a:rPr>
              <a:t>5 STEP</a:t>
            </a:r>
          </a:p>
        </p:txBody>
      </p:sp>
      <p:sp>
        <p:nvSpPr>
          <p:cNvPr id="2" name="Arrow: Pentagon 1">
            <a:extLst>
              <a:ext uri="{FF2B5EF4-FFF2-40B4-BE49-F238E27FC236}">
                <a16:creationId xmlns:a16="http://schemas.microsoft.com/office/drawing/2014/main" id="{E20D09A7-83DA-47D7-8835-65AA6E22E227}"/>
              </a:ext>
            </a:extLst>
          </p:cNvPr>
          <p:cNvSpPr/>
          <p:nvPr/>
        </p:nvSpPr>
        <p:spPr>
          <a:xfrm>
            <a:off x="1474930" y="975881"/>
            <a:ext cx="1112273" cy="644655"/>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grpSp>
        <p:nvGrpSpPr>
          <p:cNvPr id="4" name="Group 3">
            <a:extLst>
              <a:ext uri="{FF2B5EF4-FFF2-40B4-BE49-F238E27FC236}">
                <a16:creationId xmlns:a16="http://schemas.microsoft.com/office/drawing/2014/main" id="{F75430F2-C29B-490A-A12B-C953EE76E860}"/>
              </a:ext>
            </a:extLst>
          </p:cNvPr>
          <p:cNvGrpSpPr/>
          <p:nvPr/>
        </p:nvGrpSpPr>
        <p:grpSpPr>
          <a:xfrm>
            <a:off x="2359993" y="975881"/>
            <a:ext cx="5111417" cy="644655"/>
            <a:chOff x="2189480" y="2153920"/>
            <a:chExt cx="7213599" cy="1137920"/>
          </a:xfrm>
        </p:grpSpPr>
        <p:sp>
          <p:nvSpPr>
            <p:cNvPr id="3" name="Arrow: Chevron 2">
              <a:extLst>
                <a:ext uri="{FF2B5EF4-FFF2-40B4-BE49-F238E27FC236}">
                  <a16:creationId xmlns:a16="http://schemas.microsoft.com/office/drawing/2014/main" id="{E4902C58-E153-4BF7-950A-D1AAB4AFC986}"/>
                </a:ext>
              </a:extLst>
            </p:cNvPr>
            <p:cNvSpPr/>
            <p:nvPr/>
          </p:nvSpPr>
          <p:spPr>
            <a:xfrm>
              <a:off x="2189480" y="2153920"/>
              <a:ext cx="7172960" cy="1137920"/>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282F39"/>
                </a:solidFill>
                <a:latin typeface="Calibri" panose="020F0502020204030204"/>
              </a:endParaRPr>
            </a:p>
          </p:txBody>
        </p:sp>
        <p:sp>
          <p:nvSpPr>
            <p:cNvPr id="7" name="Rectangle 6">
              <a:extLst>
                <a:ext uri="{FF2B5EF4-FFF2-40B4-BE49-F238E27FC236}">
                  <a16:creationId xmlns:a16="http://schemas.microsoft.com/office/drawing/2014/main" id="{AAE41742-CF4A-4F94-8B35-9ACD7CFFA56B}"/>
                </a:ext>
              </a:extLst>
            </p:cNvPr>
            <p:cNvSpPr/>
            <p:nvPr/>
          </p:nvSpPr>
          <p:spPr>
            <a:xfrm>
              <a:off x="7779408" y="2153920"/>
              <a:ext cx="1623671" cy="1137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grpSp>
      <p:sp>
        <p:nvSpPr>
          <p:cNvPr id="9" name="Arrow: Pentagon 8">
            <a:extLst>
              <a:ext uri="{FF2B5EF4-FFF2-40B4-BE49-F238E27FC236}">
                <a16:creationId xmlns:a16="http://schemas.microsoft.com/office/drawing/2014/main" id="{83FC3BF6-085A-465A-AC29-C6850C13445A}"/>
              </a:ext>
            </a:extLst>
          </p:cNvPr>
          <p:cNvSpPr/>
          <p:nvPr/>
        </p:nvSpPr>
        <p:spPr>
          <a:xfrm>
            <a:off x="1474930" y="1685622"/>
            <a:ext cx="1112273" cy="644655"/>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grpSp>
        <p:nvGrpSpPr>
          <p:cNvPr id="10" name="Group 9">
            <a:extLst>
              <a:ext uri="{FF2B5EF4-FFF2-40B4-BE49-F238E27FC236}">
                <a16:creationId xmlns:a16="http://schemas.microsoft.com/office/drawing/2014/main" id="{C62A3799-0CD7-4C64-8242-AC9EA24CA07C}"/>
              </a:ext>
            </a:extLst>
          </p:cNvPr>
          <p:cNvGrpSpPr/>
          <p:nvPr/>
        </p:nvGrpSpPr>
        <p:grpSpPr>
          <a:xfrm>
            <a:off x="2359993" y="1685622"/>
            <a:ext cx="5111417" cy="644655"/>
            <a:chOff x="2189480" y="2153920"/>
            <a:chExt cx="7213599" cy="1137920"/>
          </a:xfrm>
          <a:solidFill>
            <a:schemeClr val="accent2"/>
          </a:solidFill>
        </p:grpSpPr>
        <p:sp>
          <p:nvSpPr>
            <p:cNvPr id="11" name="Arrow: Chevron 10">
              <a:extLst>
                <a:ext uri="{FF2B5EF4-FFF2-40B4-BE49-F238E27FC236}">
                  <a16:creationId xmlns:a16="http://schemas.microsoft.com/office/drawing/2014/main" id="{69D05AF8-0362-40E3-A7E7-10278B88F503}"/>
                </a:ext>
              </a:extLst>
            </p:cNvPr>
            <p:cNvSpPr/>
            <p:nvPr/>
          </p:nvSpPr>
          <p:spPr>
            <a:xfrm>
              <a:off x="2189480" y="2153920"/>
              <a:ext cx="7172960" cy="113792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282F39"/>
                </a:solidFill>
                <a:latin typeface="Calibri" panose="020F0502020204030204"/>
              </a:endParaRPr>
            </a:p>
          </p:txBody>
        </p:sp>
        <p:sp>
          <p:nvSpPr>
            <p:cNvPr id="12" name="Rectangle 11">
              <a:extLst>
                <a:ext uri="{FF2B5EF4-FFF2-40B4-BE49-F238E27FC236}">
                  <a16:creationId xmlns:a16="http://schemas.microsoft.com/office/drawing/2014/main" id="{70053719-8142-4D73-BD76-5FA6F7C9E069}"/>
                </a:ext>
              </a:extLst>
            </p:cNvPr>
            <p:cNvSpPr/>
            <p:nvPr/>
          </p:nvSpPr>
          <p:spPr>
            <a:xfrm>
              <a:off x="7779408" y="2153920"/>
              <a:ext cx="1623671" cy="1137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grpSp>
      <p:sp>
        <p:nvSpPr>
          <p:cNvPr id="13" name="Arrow: Pentagon 12">
            <a:extLst>
              <a:ext uri="{FF2B5EF4-FFF2-40B4-BE49-F238E27FC236}">
                <a16:creationId xmlns:a16="http://schemas.microsoft.com/office/drawing/2014/main" id="{8645047F-D9CB-4CC1-BC0F-1C4292F5A94A}"/>
              </a:ext>
            </a:extLst>
          </p:cNvPr>
          <p:cNvSpPr/>
          <p:nvPr/>
        </p:nvSpPr>
        <p:spPr>
          <a:xfrm>
            <a:off x="1474930" y="2395362"/>
            <a:ext cx="1112273" cy="644655"/>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grpSp>
        <p:nvGrpSpPr>
          <p:cNvPr id="14" name="Group 13">
            <a:extLst>
              <a:ext uri="{FF2B5EF4-FFF2-40B4-BE49-F238E27FC236}">
                <a16:creationId xmlns:a16="http://schemas.microsoft.com/office/drawing/2014/main" id="{1F283355-3C29-4FB8-A131-09D9EB725ACF}"/>
              </a:ext>
            </a:extLst>
          </p:cNvPr>
          <p:cNvGrpSpPr/>
          <p:nvPr/>
        </p:nvGrpSpPr>
        <p:grpSpPr>
          <a:xfrm>
            <a:off x="2359993" y="2395362"/>
            <a:ext cx="5111417" cy="644655"/>
            <a:chOff x="2189480" y="2153920"/>
            <a:chExt cx="7213599" cy="1137920"/>
          </a:xfrm>
          <a:solidFill>
            <a:schemeClr val="accent4"/>
          </a:solidFill>
        </p:grpSpPr>
        <p:sp>
          <p:nvSpPr>
            <p:cNvPr id="15" name="Arrow: Chevron 14">
              <a:extLst>
                <a:ext uri="{FF2B5EF4-FFF2-40B4-BE49-F238E27FC236}">
                  <a16:creationId xmlns:a16="http://schemas.microsoft.com/office/drawing/2014/main" id="{7CEDD191-1D4E-49C5-8444-8F22619709F6}"/>
                </a:ext>
              </a:extLst>
            </p:cNvPr>
            <p:cNvSpPr/>
            <p:nvPr/>
          </p:nvSpPr>
          <p:spPr>
            <a:xfrm>
              <a:off x="2189480" y="2153920"/>
              <a:ext cx="7172960" cy="113792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282F39"/>
                </a:solidFill>
                <a:latin typeface="Calibri" panose="020F0502020204030204"/>
              </a:endParaRPr>
            </a:p>
          </p:txBody>
        </p:sp>
        <p:sp>
          <p:nvSpPr>
            <p:cNvPr id="16" name="Rectangle 15">
              <a:extLst>
                <a:ext uri="{FF2B5EF4-FFF2-40B4-BE49-F238E27FC236}">
                  <a16:creationId xmlns:a16="http://schemas.microsoft.com/office/drawing/2014/main" id="{C065D71D-6D12-4F7F-8EFA-813DA9004804}"/>
                </a:ext>
              </a:extLst>
            </p:cNvPr>
            <p:cNvSpPr/>
            <p:nvPr/>
          </p:nvSpPr>
          <p:spPr>
            <a:xfrm>
              <a:off x="7779408" y="2153920"/>
              <a:ext cx="1623671" cy="1137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grpSp>
      <p:sp>
        <p:nvSpPr>
          <p:cNvPr id="17" name="Arrow: Pentagon 16">
            <a:extLst>
              <a:ext uri="{FF2B5EF4-FFF2-40B4-BE49-F238E27FC236}">
                <a16:creationId xmlns:a16="http://schemas.microsoft.com/office/drawing/2014/main" id="{BF9B6AB6-6147-424D-8F82-81A2B273645F}"/>
              </a:ext>
            </a:extLst>
          </p:cNvPr>
          <p:cNvSpPr/>
          <p:nvPr/>
        </p:nvSpPr>
        <p:spPr>
          <a:xfrm>
            <a:off x="1474930" y="3105104"/>
            <a:ext cx="1112273" cy="644655"/>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grpSp>
        <p:nvGrpSpPr>
          <p:cNvPr id="18" name="Group 17">
            <a:extLst>
              <a:ext uri="{FF2B5EF4-FFF2-40B4-BE49-F238E27FC236}">
                <a16:creationId xmlns:a16="http://schemas.microsoft.com/office/drawing/2014/main" id="{E733BE8E-BFBE-43EA-A9FD-BD45F197DD84}"/>
              </a:ext>
            </a:extLst>
          </p:cNvPr>
          <p:cNvGrpSpPr/>
          <p:nvPr/>
        </p:nvGrpSpPr>
        <p:grpSpPr>
          <a:xfrm>
            <a:off x="2359993" y="3105104"/>
            <a:ext cx="5111417" cy="644655"/>
            <a:chOff x="2189480" y="2153920"/>
            <a:chExt cx="7213599" cy="1137920"/>
          </a:xfrm>
          <a:solidFill>
            <a:schemeClr val="accent5"/>
          </a:solidFill>
        </p:grpSpPr>
        <p:sp>
          <p:nvSpPr>
            <p:cNvPr id="19" name="Arrow: Chevron 18">
              <a:extLst>
                <a:ext uri="{FF2B5EF4-FFF2-40B4-BE49-F238E27FC236}">
                  <a16:creationId xmlns:a16="http://schemas.microsoft.com/office/drawing/2014/main" id="{1E05DB33-7027-4243-B2B1-AE959B934587}"/>
                </a:ext>
              </a:extLst>
            </p:cNvPr>
            <p:cNvSpPr/>
            <p:nvPr/>
          </p:nvSpPr>
          <p:spPr>
            <a:xfrm>
              <a:off x="2189480" y="2153920"/>
              <a:ext cx="7172960" cy="113792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282F39"/>
                </a:solidFill>
                <a:latin typeface="Calibri" panose="020F0502020204030204"/>
              </a:endParaRPr>
            </a:p>
          </p:txBody>
        </p:sp>
        <p:sp>
          <p:nvSpPr>
            <p:cNvPr id="20" name="Rectangle 19">
              <a:extLst>
                <a:ext uri="{FF2B5EF4-FFF2-40B4-BE49-F238E27FC236}">
                  <a16:creationId xmlns:a16="http://schemas.microsoft.com/office/drawing/2014/main" id="{53CAB0D8-22D4-44B8-BBE1-517EC44C45DC}"/>
                </a:ext>
              </a:extLst>
            </p:cNvPr>
            <p:cNvSpPr/>
            <p:nvPr/>
          </p:nvSpPr>
          <p:spPr>
            <a:xfrm>
              <a:off x="7779408" y="2153920"/>
              <a:ext cx="1623671" cy="1137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grpSp>
      <p:sp>
        <p:nvSpPr>
          <p:cNvPr id="22" name="Arrow: Pentagon 21">
            <a:extLst>
              <a:ext uri="{FF2B5EF4-FFF2-40B4-BE49-F238E27FC236}">
                <a16:creationId xmlns:a16="http://schemas.microsoft.com/office/drawing/2014/main" id="{7A635083-451F-40BF-9734-33850F7342D3}"/>
              </a:ext>
            </a:extLst>
          </p:cNvPr>
          <p:cNvSpPr/>
          <p:nvPr/>
        </p:nvSpPr>
        <p:spPr>
          <a:xfrm>
            <a:off x="1474930" y="3817823"/>
            <a:ext cx="1112273" cy="644655"/>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grpSp>
        <p:nvGrpSpPr>
          <p:cNvPr id="23" name="Group 22">
            <a:extLst>
              <a:ext uri="{FF2B5EF4-FFF2-40B4-BE49-F238E27FC236}">
                <a16:creationId xmlns:a16="http://schemas.microsoft.com/office/drawing/2014/main" id="{2CC8895A-9474-4AF5-956A-D6B3CEFA3279}"/>
              </a:ext>
            </a:extLst>
          </p:cNvPr>
          <p:cNvGrpSpPr/>
          <p:nvPr/>
        </p:nvGrpSpPr>
        <p:grpSpPr>
          <a:xfrm>
            <a:off x="2359993" y="3817823"/>
            <a:ext cx="5111417" cy="644655"/>
            <a:chOff x="2189480" y="2153920"/>
            <a:chExt cx="7213599" cy="1137920"/>
          </a:xfrm>
          <a:solidFill>
            <a:schemeClr val="accent6"/>
          </a:solidFill>
        </p:grpSpPr>
        <p:sp>
          <p:nvSpPr>
            <p:cNvPr id="24" name="Arrow: Chevron 23">
              <a:extLst>
                <a:ext uri="{FF2B5EF4-FFF2-40B4-BE49-F238E27FC236}">
                  <a16:creationId xmlns:a16="http://schemas.microsoft.com/office/drawing/2014/main" id="{FA5ECFFC-D03C-4BA5-970C-397D92480096}"/>
                </a:ext>
              </a:extLst>
            </p:cNvPr>
            <p:cNvSpPr/>
            <p:nvPr/>
          </p:nvSpPr>
          <p:spPr>
            <a:xfrm>
              <a:off x="2189480" y="2153920"/>
              <a:ext cx="7172960" cy="113792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282F39"/>
                </a:solidFill>
                <a:latin typeface="Calibri" panose="020F0502020204030204"/>
              </a:endParaRPr>
            </a:p>
          </p:txBody>
        </p:sp>
        <p:sp>
          <p:nvSpPr>
            <p:cNvPr id="25" name="Rectangle 24">
              <a:extLst>
                <a:ext uri="{FF2B5EF4-FFF2-40B4-BE49-F238E27FC236}">
                  <a16:creationId xmlns:a16="http://schemas.microsoft.com/office/drawing/2014/main" id="{90B1D260-A41C-4E95-A755-8E359C341F2F}"/>
                </a:ext>
              </a:extLst>
            </p:cNvPr>
            <p:cNvSpPr/>
            <p:nvPr/>
          </p:nvSpPr>
          <p:spPr>
            <a:xfrm>
              <a:off x="7779408" y="2153920"/>
              <a:ext cx="1623671" cy="1137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grpSp>
      <p:sp>
        <p:nvSpPr>
          <p:cNvPr id="27" name="TextBox 26">
            <a:extLst>
              <a:ext uri="{FF2B5EF4-FFF2-40B4-BE49-F238E27FC236}">
                <a16:creationId xmlns:a16="http://schemas.microsoft.com/office/drawing/2014/main" id="{72A83EA8-E44D-4CC9-982F-1B8B609D21F2}"/>
              </a:ext>
            </a:extLst>
          </p:cNvPr>
          <p:cNvSpPr txBox="1"/>
          <p:nvPr/>
        </p:nvSpPr>
        <p:spPr>
          <a:xfrm>
            <a:off x="1525353" y="1028605"/>
            <a:ext cx="757990" cy="553998"/>
          </a:xfrm>
          <a:prstGeom prst="rect">
            <a:avLst/>
          </a:prstGeom>
          <a:noFill/>
        </p:spPr>
        <p:txBody>
          <a:bodyPr wrap="square" rtlCol="0">
            <a:spAutoFit/>
          </a:bodyPr>
          <a:lstStyle/>
          <a:p>
            <a:pPr algn="ctr" defTabSz="685800">
              <a:defRPr/>
            </a:pPr>
            <a:r>
              <a:rPr lang="ru-RU" sz="3000" b="1" dirty="0">
                <a:solidFill>
                  <a:srgbClr val="FFFFFF"/>
                </a:solidFill>
                <a:latin typeface="Open Sans" panose="020B0606030504020204" pitchFamily="34" charset="0"/>
              </a:rPr>
              <a:t>01</a:t>
            </a:r>
            <a:endParaRPr lang="en-GB" sz="3000" b="1" dirty="0">
              <a:solidFill>
                <a:srgbClr val="FFFFFF"/>
              </a:solidFill>
              <a:latin typeface="Noto Sans" panose="020B0502040504020204" pitchFamily="34"/>
              <a:ea typeface="Noto Sans" panose="020B0502040504020204" pitchFamily="34"/>
              <a:cs typeface="Noto Sans" panose="020B0502040504020204" pitchFamily="34"/>
            </a:endParaRPr>
          </a:p>
        </p:txBody>
      </p:sp>
      <p:sp>
        <p:nvSpPr>
          <p:cNvPr id="28" name="TextBox 27">
            <a:extLst>
              <a:ext uri="{FF2B5EF4-FFF2-40B4-BE49-F238E27FC236}">
                <a16:creationId xmlns:a16="http://schemas.microsoft.com/office/drawing/2014/main" id="{AF674A17-AAE5-4964-89E9-E927EF4D90FD}"/>
              </a:ext>
            </a:extLst>
          </p:cNvPr>
          <p:cNvSpPr txBox="1"/>
          <p:nvPr/>
        </p:nvSpPr>
        <p:spPr>
          <a:xfrm>
            <a:off x="1525353" y="1735995"/>
            <a:ext cx="757990" cy="553998"/>
          </a:xfrm>
          <a:prstGeom prst="rect">
            <a:avLst/>
          </a:prstGeom>
          <a:noFill/>
        </p:spPr>
        <p:txBody>
          <a:bodyPr wrap="square" rtlCol="0">
            <a:spAutoFit/>
          </a:bodyPr>
          <a:lstStyle/>
          <a:p>
            <a:pPr algn="ctr" defTabSz="685800">
              <a:defRPr/>
            </a:pPr>
            <a:r>
              <a:rPr lang="ru-RU" sz="3000" b="1" dirty="0">
                <a:solidFill>
                  <a:srgbClr val="FFFFFF"/>
                </a:solidFill>
                <a:latin typeface="Open Sans" panose="020B0606030504020204" pitchFamily="34" charset="0"/>
              </a:rPr>
              <a:t>0</a:t>
            </a:r>
            <a:r>
              <a:rPr lang="en-US" sz="3000" b="1" dirty="0">
                <a:solidFill>
                  <a:srgbClr val="FFFFFF"/>
                </a:solidFill>
                <a:latin typeface="Open Sans" panose="020B0606030504020204" pitchFamily="34" charset="0"/>
              </a:rPr>
              <a:t>2</a:t>
            </a:r>
            <a:endParaRPr lang="en-GB" sz="3000" b="1" dirty="0">
              <a:solidFill>
                <a:srgbClr val="FFFFFF"/>
              </a:solidFill>
              <a:latin typeface="Noto Sans" panose="020B0502040504020204" pitchFamily="34"/>
              <a:ea typeface="Noto Sans" panose="020B0502040504020204" pitchFamily="34"/>
              <a:cs typeface="Noto Sans" panose="020B0502040504020204" pitchFamily="34"/>
            </a:endParaRPr>
          </a:p>
        </p:txBody>
      </p:sp>
      <p:sp>
        <p:nvSpPr>
          <p:cNvPr id="29" name="TextBox 28">
            <a:extLst>
              <a:ext uri="{FF2B5EF4-FFF2-40B4-BE49-F238E27FC236}">
                <a16:creationId xmlns:a16="http://schemas.microsoft.com/office/drawing/2014/main" id="{F09FA8CE-2609-4B18-A96B-C2D56CF5BE9D}"/>
              </a:ext>
            </a:extLst>
          </p:cNvPr>
          <p:cNvSpPr txBox="1"/>
          <p:nvPr/>
        </p:nvSpPr>
        <p:spPr>
          <a:xfrm>
            <a:off x="1525353" y="2461501"/>
            <a:ext cx="757990" cy="553998"/>
          </a:xfrm>
          <a:prstGeom prst="rect">
            <a:avLst/>
          </a:prstGeom>
          <a:noFill/>
        </p:spPr>
        <p:txBody>
          <a:bodyPr wrap="square" rtlCol="0">
            <a:spAutoFit/>
          </a:bodyPr>
          <a:lstStyle/>
          <a:p>
            <a:pPr algn="ctr" defTabSz="685800">
              <a:defRPr/>
            </a:pPr>
            <a:r>
              <a:rPr lang="ru-RU" sz="3000" b="1" dirty="0">
                <a:solidFill>
                  <a:srgbClr val="FFFFFF"/>
                </a:solidFill>
                <a:latin typeface="Open Sans" panose="020B0606030504020204" pitchFamily="34" charset="0"/>
              </a:rPr>
              <a:t>0</a:t>
            </a:r>
            <a:r>
              <a:rPr lang="en-US" sz="3000" b="1" dirty="0">
                <a:solidFill>
                  <a:srgbClr val="FFFFFF"/>
                </a:solidFill>
                <a:latin typeface="Open Sans" panose="020B0606030504020204" pitchFamily="34" charset="0"/>
              </a:rPr>
              <a:t>3</a:t>
            </a:r>
            <a:endParaRPr lang="en-GB" sz="3000" b="1" dirty="0">
              <a:solidFill>
                <a:srgbClr val="FFFFFF"/>
              </a:solidFill>
              <a:latin typeface="Noto Sans" panose="020B0502040504020204" pitchFamily="34"/>
              <a:ea typeface="Noto Sans" panose="020B0502040504020204" pitchFamily="34"/>
              <a:cs typeface="Noto Sans" panose="020B0502040504020204" pitchFamily="34"/>
            </a:endParaRPr>
          </a:p>
        </p:txBody>
      </p:sp>
      <p:sp>
        <p:nvSpPr>
          <p:cNvPr id="30" name="TextBox 29">
            <a:extLst>
              <a:ext uri="{FF2B5EF4-FFF2-40B4-BE49-F238E27FC236}">
                <a16:creationId xmlns:a16="http://schemas.microsoft.com/office/drawing/2014/main" id="{0FB775DB-7BDA-40F8-8943-FE3A0A82B375}"/>
              </a:ext>
            </a:extLst>
          </p:cNvPr>
          <p:cNvSpPr txBox="1"/>
          <p:nvPr/>
        </p:nvSpPr>
        <p:spPr>
          <a:xfrm>
            <a:off x="1525353" y="3161974"/>
            <a:ext cx="757990" cy="553998"/>
          </a:xfrm>
          <a:prstGeom prst="rect">
            <a:avLst/>
          </a:prstGeom>
          <a:noFill/>
        </p:spPr>
        <p:txBody>
          <a:bodyPr wrap="square" rtlCol="0">
            <a:spAutoFit/>
          </a:bodyPr>
          <a:lstStyle/>
          <a:p>
            <a:pPr algn="ctr" defTabSz="685800">
              <a:defRPr/>
            </a:pPr>
            <a:r>
              <a:rPr lang="ru-RU" sz="3000" b="1" dirty="0">
                <a:solidFill>
                  <a:srgbClr val="FFFFFF"/>
                </a:solidFill>
                <a:latin typeface="Open Sans" panose="020B0606030504020204" pitchFamily="34" charset="0"/>
              </a:rPr>
              <a:t>0</a:t>
            </a:r>
            <a:r>
              <a:rPr lang="en-US" sz="3000" b="1" dirty="0">
                <a:solidFill>
                  <a:srgbClr val="FFFFFF"/>
                </a:solidFill>
                <a:latin typeface="Open Sans" panose="020B0606030504020204" pitchFamily="34" charset="0"/>
              </a:rPr>
              <a:t>4</a:t>
            </a:r>
            <a:endParaRPr lang="en-GB" sz="3000" b="1" dirty="0">
              <a:solidFill>
                <a:srgbClr val="FFFFFF"/>
              </a:solidFill>
              <a:latin typeface="Noto Sans" panose="020B0502040504020204" pitchFamily="34"/>
              <a:ea typeface="Noto Sans" panose="020B0502040504020204" pitchFamily="34"/>
              <a:cs typeface="Noto Sans" panose="020B0502040504020204" pitchFamily="34"/>
            </a:endParaRPr>
          </a:p>
        </p:txBody>
      </p:sp>
      <p:sp>
        <p:nvSpPr>
          <p:cNvPr id="31" name="TextBox 30">
            <a:extLst>
              <a:ext uri="{FF2B5EF4-FFF2-40B4-BE49-F238E27FC236}">
                <a16:creationId xmlns:a16="http://schemas.microsoft.com/office/drawing/2014/main" id="{1B1F7E83-9D5F-403A-AEC1-1DBFB6EEEFA9}"/>
              </a:ext>
            </a:extLst>
          </p:cNvPr>
          <p:cNvSpPr txBox="1"/>
          <p:nvPr/>
        </p:nvSpPr>
        <p:spPr>
          <a:xfrm>
            <a:off x="1525353" y="3870634"/>
            <a:ext cx="757990" cy="553998"/>
          </a:xfrm>
          <a:prstGeom prst="rect">
            <a:avLst/>
          </a:prstGeom>
          <a:noFill/>
        </p:spPr>
        <p:txBody>
          <a:bodyPr wrap="square" rtlCol="0">
            <a:spAutoFit/>
          </a:bodyPr>
          <a:lstStyle/>
          <a:p>
            <a:pPr algn="ctr" defTabSz="685800">
              <a:defRPr/>
            </a:pPr>
            <a:r>
              <a:rPr lang="ru-RU" sz="3000" b="1" dirty="0">
                <a:solidFill>
                  <a:srgbClr val="FFFFFF"/>
                </a:solidFill>
                <a:latin typeface="Open Sans" panose="020B0606030504020204" pitchFamily="34" charset="0"/>
              </a:rPr>
              <a:t>0</a:t>
            </a:r>
            <a:r>
              <a:rPr lang="en-US" sz="3000" b="1" dirty="0">
                <a:solidFill>
                  <a:srgbClr val="FFFFFF"/>
                </a:solidFill>
                <a:latin typeface="Open Sans" panose="020B0606030504020204" pitchFamily="34" charset="0"/>
              </a:rPr>
              <a:t>5</a:t>
            </a:r>
            <a:endParaRPr lang="en-GB" sz="3000" b="1" dirty="0">
              <a:solidFill>
                <a:srgbClr val="FFFFFF"/>
              </a:solidFill>
              <a:latin typeface="Noto Sans" panose="020B0502040504020204" pitchFamily="34"/>
              <a:ea typeface="Noto Sans" panose="020B0502040504020204" pitchFamily="34"/>
              <a:cs typeface="Noto Sans" panose="020B0502040504020204" pitchFamily="34"/>
            </a:endParaRPr>
          </a:p>
        </p:txBody>
      </p:sp>
      <p:sp>
        <p:nvSpPr>
          <p:cNvPr id="32" name="TextBox 31">
            <a:extLst>
              <a:ext uri="{FF2B5EF4-FFF2-40B4-BE49-F238E27FC236}">
                <a16:creationId xmlns:a16="http://schemas.microsoft.com/office/drawing/2014/main" id="{6622EE78-8826-4D13-896F-3CE387814C90}"/>
              </a:ext>
            </a:extLst>
          </p:cNvPr>
          <p:cNvSpPr txBox="1"/>
          <p:nvPr/>
        </p:nvSpPr>
        <p:spPr>
          <a:xfrm>
            <a:off x="2880040" y="1073917"/>
            <a:ext cx="4193114" cy="553998"/>
          </a:xfrm>
          <a:prstGeom prst="rect">
            <a:avLst/>
          </a:prstGeom>
          <a:noFill/>
        </p:spPr>
        <p:txBody>
          <a:bodyPr wrap="square" rtlCol="0">
            <a:spAutoFit/>
          </a:bodyPr>
          <a:lstStyle/>
          <a:p>
            <a:pPr lvl="0">
              <a:defRPr/>
            </a:pPr>
            <a:r>
              <a:rPr lang="it-IT" sz="1500" b="1" dirty="0">
                <a:solidFill>
                  <a:schemeClr val="bg1"/>
                </a:solidFill>
              </a:rPr>
              <a:t>SVILUPPARE UNA SLEEP SCHEDULE INDIVIDUALIZZATA E PERSONALIZZATA</a:t>
            </a:r>
            <a:endParaRPr lang="en-GB" sz="1500" b="1" dirty="0">
              <a:solidFill>
                <a:schemeClr val="bg1"/>
              </a:solidFill>
              <a:latin typeface="Noto Sans" panose="020B0502040504020204" pitchFamily="34"/>
              <a:ea typeface="Noto Sans" panose="020B0502040504020204" pitchFamily="34"/>
              <a:cs typeface="Noto Sans" panose="020B0502040504020204" pitchFamily="34"/>
            </a:endParaRPr>
          </a:p>
        </p:txBody>
      </p:sp>
      <p:sp>
        <p:nvSpPr>
          <p:cNvPr id="38" name="TextBox 37">
            <a:extLst>
              <a:ext uri="{FF2B5EF4-FFF2-40B4-BE49-F238E27FC236}">
                <a16:creationId xmlns:a16="http://schemas.microsoft.com/office/drawing/2014/main" id="{D21EF9FC-F363-4D04-8D70-B84B5D145B65}"/>
              </a:ext>
            </a:extLst>
          </p:cNvPr>
          <p:cNvSpPr txBox="1"/>
          <p:nvPr/>
        </p:nvSpPr>
        <p:spPr>
          <a:xfrm>
            <a:off x="2880040" y="1706984"/>
            <a:ext cx="4193114" cy="553998"/>
          </a:xfrm>
          <a:prstGeom prst="rect">
            <a:avLst/>
          </a:prstGeom>
          <a:noFill/>
        </p:spPr>
        <p:txBody>
          <a:bodyPr wrap="square" rtlCol="0">
            <a:spAutoFit/>
          </a:bodyPr>
          <a:lstStyle/>
          <a:p>
            <a:pPr lvl="0">
              <a:defRPr/>
            </a:pPr>
            <a:r>
              <a:rPr lang="it-IT" sz="1500" b="1" dirty="0">
                <a:solidFill>
                  <a:schemeClr val="bg1"/>
                </a:solidFill>
              </a:rPr>
              <a:t>INSTAURARE UNA CORRETTA ROUTINE DELL ADDORMENTAMENTO</a:t>
            </a:r>
            <a:endParaRPr lang="en-GB" sz="1500" b="1" dirty="0">
              <a:solidFill>
                <a:schemeClr val="bg1"/>
              </a:solidFill>
              <a:latin typeface="Noto Sans" panose="020B0502040504020204" pitchFamily="34"/>
              <a:ea typeface="Noto Sans" panose="020B0502040504020204" pitchFamily="34"/>
              <a:cs typeface="Noto Sans" panose="020B0502040504020204" pitchFamily="34"/>
            </a:endParaRPr>
          </a:p>
        </p:txBody>
      </p:sp>
      <p:sp>
        <p:nvSpPr>
          <p:cNvPr id="39" name="TextBox 38">
            <a:extLst>
              <a:ext uri="{FF2B5EF4-FFF2-40B4-BE49-F238E27FC236}">
                <a16:creationId xmlns:a16="http://schemas.microsoft.com/office/drawing/2014/main" id="{3A837B94-CD7C-46F8-B906-D4E292308213}"/>
              </a:ext>
            </a:extLst>
          </p:cNvPr>
          <p:cNvSpPr txBox="1"/>
          <p:nvPr/>
        </p:nvSpPr>
        <p:spPr>
          <a:xfrm>
            <a:off x="2880040" y="2498857"/>
            <a:ext cx="4193114" cy="323165"/>
          </a:xfrm>
          <a:prstGeom prst="rect">
            <a:avLst/>
          </a:prstGeom>
          <a:noFill/>
        </p:spPr>
        <p:txBody>
          <a:bodyPr wrap="square" rtlCol="0">
            <a:spAutoFit/>
          </a:bodyPr>
          <a:lstStyle/>
          <a:p>
            <a:pPr>
              <a:defRPr/>
            </a:pPr>
            <a:r>
              <a:rPr lang="it-IT" sz="1500" b="1" dirty="0">
                <a:solidFill>
                  <a:schemeClr val="bg1"/>
                </a:solidFill>
              </a:rPr>
              <a:t>OTTIMIZZARE LE CONDIZIONI AMBIENTALI</a:t>
            </a:r>
            <a:endParaRPr lang="en-GB" sz="1500" b="1" dirty="0">
              <a:solidFill>
                <a:schemeClr val="bg1"/>
              </a:solidFill>
            </a:endParaRPr>
          </a:p>
        </p:txBody>
      </p:sp>
      <p:sp>
        <p:nvSpPr>
          <p:cNvPr id="43" name="TextBox 42">
            <a:extLst>
              <a:ext uri="{FF2B5EF4-FFF2-40B4-BE49-F238E27FC236}">
                <a16:creationId xmlns:a16="http://schemas.microsoft.com/office/drawing/2014/main" id="{BB2D7612-B51C-417D-8AB4-D43CA5AFCC99}"/>
              </a:ext>
            </a:extLst>
          </p:cNvPr>
          <p:cNvSpPr txBox="1"/>
          <p:nvPr/>
        </p:nvSpPr>
        <p:spPr>
          <a:xfrm>
            <a:off x="2834439" y="3173516"/>
            <a:ext cx="4117691" cy="323165"/>
          </a:xfrm>
          <a:prstGeom prst="rect">
            <a:avLst/>
          </a:prstGeom>
          <a:noFill/>
        </p:spPr>
        <p:txBody>
          <a:bodyPr wrap="square" rtlCol="0">
            <a:spAutoFit/>
          </a:bodyPr>
          <a:lstStyle/>
          <a:p>
            <a:pPr>
              <a:defRPr/>
            </a:pPr>
            <a:r>
              <a:rPr lang="it-IT" sz="1500" b="1" dirty="0">
                <a:solidFill>
                  <a:schemeClr val="bg1"/>
                </a:solidFill>
              </a:rPr>
              <a:t>REGOLARIZZARE LE DIPENDENZE AL SONNO</a:t>
            </a:r>
            <a:endParaRPr lang="en-GB" sz="1500" b="1" dirty="0">
              <a:solidFill>
                <a:schemeClr val="bg1"/>
              </a:solidFill>
            </a:endParaRPr>
          </a:p>
        </p:txBody>
      </p:sp>
      <p:sp>
        <p:nvSpPr>
          <p:cNvPr id="44" name="TextBox 43">
            <a:extLst>
              <a:ext uri="{FF2B5EF4-FFF2-40B4-BE49-F238E27FC236}">
                <a16:creationId xmlns:a16="http://schemas.microsoft.com/office/drawing/2014/main" id="{9F3B5A5C-D55A-43EE-80B7-2C870122EFC4}"/>
              </a:ext>
            </a:extLst>
          </p:cNvPr>
          <p:cNvSpPr txBox="1"/>
          <p:nvPr/>
        </p:nvSpPr>
        <p:spPr>
          <a:xfrm>
            <a:off x="2880039" y="3889507"/>
            <a:ext cx="4562575" cy="553998"/>
          </a:xfrm>
          <a:prstGeom prst="rect">
            <a:avLst/>
          </a:prstGeom>
          <a:noFill/>
        </p:spPr>
        <p:txBody>
          <a:bodyPr wrap="square" rtlCol="0">
            <a:spAutoFit/>
          </a:bodyPr>
          <a:lstStyle/>
          <a:p>
            <a:pPr lvl="0">
              <a:defRPr/>
            </a:pPr>
            <a:r>
              <a:rPr lang="it-IT" sz="1500" b="1" dirty="0">
                <a:solidFill>
                  <a:schemeClr val="bg1"/>
                </a:solidFill>
              </a:rPr>
              <a:t>AFFRONTARE</a:t>
            </a:r>
            <a:r>
              <a:rPr lang="it-IT" sz="1200" dirty="0"/>
              <a:t> </a:t>
            </a:r>
            <a:r>
              <a:rPr lang="it-IT" sz="1500" b="1" dirty="0">
                <a:solidFill>
                  <a:schemeClr val="bg1"/>
                </a:solidFill>
              </a:rPr>
              <a:t>I COMPORTAMENTI CHE INTERFERISCONO CON IL SONNO</a:t>
            </a:r>
            <a:endParaRPr lang="en-GB" sz="1500" b="1" dirty="0">
              <a:solidFill>
                <a:schemeClr val="bg1"/>
              </a:solidFill>
            </a:endParaRPr>
          </a:p>
        </p:txBody>
      </p:sp>
    </p:spTree>
    <p:extLst>
      <p:ext uri="{BB962C8B-B14F-4D97-AF65-F5344CB8AC3E}">
        <p14:creationId xmlns:p14="http://schemas.microsoft.com/office/powerpoint/2010/main" val="369020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751237-9F27-A046-ADC7-B84B7C213AD6}"/>
              </a:ext>
            </a:extLst>
          </p:cNvPr>
          <p:cNvSpPr>
            <a:spLocks noGrp="1"/>
          </p:cNvSpPr>
          <p:nvPr>
            <p:ph type="title"/>
          </p:nvPr>
        </p:nvSpPr>
        <p:spPr/>
        <p:txBody>
          <a:bodyPr/>
          <a:lstStyle/>
          <a:p>
            <a:pPr algn="ctr"/>
            <a:r>
              <a:rPr lang="it-IT" dirty="0"/>
              <a:t>Risultati</a:t>
            </a:r>
          </a:p>
        </p:txBody>
      </p:sp>
      <p:sp>
        <p:nvSpPr>
          <p:cNvPr id="3" name="Segnaposto contenuto 2">
            <a:extLst>
              <a:ext uri="{FF2B5EF4-FFF2-40B4-BE49-F238E27FC236}">
                <a16:creationId xmlns:a16="http://schemas.microsoft.com/office/drawing/2014/main" id="{60F1AA44-1641-8440-96FA-EE68286B17BE}"/>
              </a:ext>
            </a:extLst>
          </p:cNvPr>
          <p:cNvSpPr>
            <a:spLocks noGrp="1"/>
          </p:cNvSpPr>
          <p:nvPr>
            <p:ph idx="1"/>
          </p:nvPr>
        </p:nvSpPr>
        <p:spPr/>
        <p:txBody>
          <a:bodyPr>
            <a:normAutofit/>
          </a:bodyPr>
          <a:lstStyle/>
          <a:p>
            <a:pPr marL="0" indent="0">
              <a:buNone/>
            </a:pPr>
            <a:r>
              <a:rPr lang="it-IT" dirty="0"/>
              <a:t>Dopo 2 settimane, Emma si addormentava costantemente in modo indipendente nella sua culla e i suoi risvegli notturni erano cessati.</a:t>
            </a:r>
          </a:p>
          <a:p>
            <a:pPr marL="0" indent="0">
              <a:buNone/>
            </a:pPr>
            <a:r>
              <a:rPr lang="it-IT" dirty="0"/>
              <a:t> Inoltre, non si svegliava mai prima delle 6:15, quindi i suoi genitori hanno regolato il timer della sua </a:t>
            </a:r>
            <a:r>
              <a:rPr lang="it-IT" dirty="0" err="1"/>
              <a:t>Good</a:t>
            </a:r>
            <a:r>
              <a:rPr lang="it-IT" dirty="0"/>
              <a:t> </a:t>
            </a:r>
            <a:r>
              <a:rPr lang="it-IT" dirty="0" err="1"/>
              <a:t>Morning</a:t>
            </a:r>
            <a:r>
              <a:rPr lang="it-IT" dirty="0"/>
              <a:t> Light su quest'ora. </a:t>
            </a:r>
          </a:p>
          <a:p>
            <a:endParaRPr lang="it-IT" dirty="0"/>
          </a:p>
        </p:txBody>
      </p:sp>
    </p:spTree>
    <p:extLst>
      <p:ext uri="{BB962C8B-B14F-4D97-AF65-F5344CB8AC3E}">
        <p14:creationId xmlns:p14="http://schemas.microsoft.com/office/powerpoint/2010/main" val="470228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F86ECF-D0AE-2C48-9A00-2739FABE54F3}"/>
              </a:ext>
            </a:extLst>
          </p:cNvPr>
          <p:cNvSpPr>
            <a:spLocks noGrp="1"/>
          </p:cNvSpPr>
          <p:nvPr>
            <p:ph type="title"/>
          </p:nvPr>
        </p:nvSpPr>
        <p:spPr/>
        <p:txBody>
          <a:bodyPr>
            <a:normAutofit/>
          </a:bodyPr>
          <a:lstStyle/>
          <a:p>
            <a:pPr algn="ctr"/>
            <a:r>
              <a:rPr lang="it-IT" b="1" dirty="0"/>
              <a:t>Billy</a:t>
            </a:r>
          </a:p>
        </p:txBody>
      </p:sp>
      <p:sp>
        <p:nvSpPr>
          <p:cNvPr id="3" name="Segnaposto contenuto 2">
            <a:extLst>
              <a:ext uri="{FF2B5EF4-FFF2-40B4-BE49-F238E27FC236}">
                <a16:creationId xmlns:a16="http://schemas.microsoft.com/office/drawing/2014/main" id="{E28825C6-0C8B-E941-86D7-7C3B2D52B141}"/>
              </a:ext>
            </a:extLst>
          </p:cNvPr>
          <p:cNvSpPr>
            <a:spLocks noGrp="1"/>
          </p:cNvSpPr>
          <p:nvPr>
            <p:ph idx="1"/>
          </p:nvPr>
        </p:nvSpPr>
        <p:spPr/>
        <p:txBody>
          <a:bodyPr>
            <a:normAutofit fontScale="92500" lnSpcReduction="10000"/>
          </a:bodyPr>
          <a:lstStyle/>
          <a:p>
            <a:r>
              <a:rPr lang="it-IT" dirty="0"/>
              <a:t>Billy è un bambino di circa 8 mesi i cui genitori si lamentano perché si sveglia quasi ogni ora durante la notte e torna a dormire solo se viene allattato o il padre lo culla. </a:t>
            </a:r>
          </a:p>
          <a:p>
            <a:r>
              <a:rPr lang="it-IT" dirty="0"/>
              <a:t>Alle 4 del mattino entrambi i genitori sono esausti e Billy finisce nel loro letto per il resto della notte. </a:t>
            </a:r>
          </a:p>
          <a:p>
            <a:r>
              <a:rPr lang="it-IT" dirty="0"/>
              <a:t>All’ora dell’addormentamento Billy fa un bagno, e mette in pigiama, poi viene portato nella stanza dei genitori, dove la mamma lo allatta. Se questo non lo fa dormire, il papà camminerà per casa finché Billy non si sarà addormentato.</a:t>
            </a:r>
          </a:p>
          <a:p>
            <a:r>
              <a:rPr lang="it-IT" dirty="0"/>
              <a:t>La madre di Billy afferma di non essere in grado di sopportare il pianto del bambino, mentre il padre di Billy chiede una modifica rapida della situazione. </a:t>
            </a:r>
          </a:p>
          <a:p>
            <a:endParaRPr lang="it-IT" dirty="0"/>
          </a:p>
        </p:txBody>
      </p:sp>
    </p:spTree>
    <p:extLst>
      <p:ext uri="{BB962C8B-B14F-4D97-AF65-F5344CB8AC3E}">
        <p14:creationId xmlns:p14="http://schemas.microsoft.com/office/powerpoint/2010/main" val="980349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8C20D2-1B4B-534B-9AB0-BFF2A7CAC228}"/>
              </a:ext>
            </a:extLst>
          </p:cNvPr>
          <p:cNvSpPr>
            <a:spLocks noGrp="1"/>
          </p:cNvSpPr>
          <p:nvPr>
            <p:ph type="title"/>
          </p:nvPr>
        </p:nvSpPr>
        <p:spPr/>
        <p:txBody>
          <a:bodyPr/>
          <a:lstStyle/>
          <a:p>
            <a:r>
              <a:rPr lang="it-IT" sz="3200" dirty="0"/>
              <a:t>STEP 1 e 2</a:t>
            </a:r>
            <a:endParaRPr lang="it-IT" dirty="0"/>
          </a:p>
        </p:txBody>
      </p:sp>
      <p:sp>
        <p:nvSpPr>
          <p:cNvPr id="3" name="Segnaposto contenuto 2">
            <a:extLst>
              <a:ext uri="{FF2B5EF4-FFF2-40B4-BE49-F238E27FC236}">
                <a16:creationId xmlns:a16="http://schemas.microsoft.com/office/drawing/2014/main" id="{A5BA69BC-2CAB-8847-A30A-8965B4A388CA}"/>
              </a:ext>
            </a:extLst>
          </p:cNvPr>
          <p:cNvSpPr>
            <a:spLocks noGrp="1"/>
          </p:cNvSpPr>
          <p:nvPr>
            <p:ph idx="1"/>
          </p:nvPr>
        </p:nvSpPr>
        <p:spPr/>
        <p:txBody>
          <a:bodyPr/>
          <a:lstStyle/>
          <a:p>
            <a:r>
              <a:rPr lang="it-IT" dirty="0"/>
              <a:t>Spostato l'allattamento prima del bagno di Billy (all’inizio della bed-time routine). </a:t>
            </a:r>
          </a:p>
          <a:p>
            <a:r>
              <a:rPr lang="it-IT" dirty="0"/>
              <a:t>Poiché Billy aveva una storia di reflusso e di scarso aumento di peso, la mamma ha ritenuto necessario dargli almeno una poppata notturna, pertanto alle 22 prima di andare a letto la mamma faceva una ‘poppata dei sogni’</a:t>
            </a:r>
          </a:p>
          <a:p>
            <a:endParaRPr lang="it-IT" dirty="0"/>
          </a:p>
          <a:p>
            <a:pPr marL="0" indent="0">
              <a:buNone/>
            </a:pPr>
            <a:endParaRPr lang="it-IT" dirty="0"/>
          </a:p>
        </p:txBody>
      </p:sp>
    </p:spTree>
    <p:extLst>
      <p:ext uri="{BB962C8B-B14F-4D97-AF65-F5344CB8AC3E}">
        <p14:creationId xmlns:p14="http://schemas.microsoft.com/office/powerpoint/2010/main" val="2001246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FAB46F-2C7D-9A44-80EA-79802F6CE0EB}"/>
              </a:ext>
            </a:extLst>
          </p:cNvPr>
          <p:cNvSpPr>
            <a:spLocks noGrp="1"/>
          </p:cNvSpPr>
          <p:nvPr>
            <p:ph type="title"/>
          </p:nvPr>
        </p:nvSpPr>
        <p:spPr/>
        <p:txBody>
          <a:bodyPr/>
          <a:lstStyle/>
          <a:p>
            <a:r>
              <a:rPr lang="it-IT" dirty="0"/>
              <a:t>STEP 5</a:t>
            </a:r>
          </a:p>
        </p:txBody>
      </p:sp>
      <p:sp>
        <p:nvSpPr>
          <p:cNvPr id="3" name="Segnaposto contenuto 2">
            <a:extLst>
              <a:ext uri="{FF2B5EF4-FFF2-40B4-BE49-F238E27FC236}">
                <a16:creationId xmlns:a16="http://schemas.microsoft.com/office/drawing/2014/main" id="{676C9B55-E37B-EA49-9471-2EA912B18E7B}"/>
              </a:ext>
            </a:extLst>
          </p:cNvPr>
          <p:cNvSpPr>
            <a:spLocks noGrp="1"/>
          </p:cNvSpPr>
          <p:nvPr>
            <p:ph idx="1"/>
          </p:nvPr>
        </p:nvSpPr>
        <p:spPr>
          <a:xfrm>
            <a:off x="628650" y="1369218"/>
            <a:ext cx="7886700" cy="3578795"/>
          </a:xfrm>
        </p:spPr>
        <p:txBody>
          <a:bodyPr>
            <a:normAutofit lnSpcReduction="10000"/>
          </a:bodyPr>
          <a:lstStyle/>
          <a:p>
            <a:r>
              <a:rPr lang="it-IT" dirty="0"/>
              <a:t>E’ stata proposta l’estinzione standard applicata dal padre mentre la mamma si trasferiva dai propri genitori per 3 notti. Tuttavia, la mamma non era a suo agio, nonostante le molteplici rassicurazioni, era preoccupata a che Billy sarebbe rimasto traumatizzato dal </a:t>
            </a:r>
            <a:r>
              <a:rPr lang="it-IT" dirty="0" err="1"/>
              <a:t>traning</a:t>
            </a:r>
            <a:r>
              <a:rPr lang="it-IT" dirty="0"/>
              <a:t> al sonno. </a:t>
            </a:r>
          </a:p>
          <a:p>
            <a:r>
              <a:rPr lang="it-IT" dirty="0"/>
              <a:t>prima di andare a dormire, il papà cullava Billy finché non si rilassava ed era assonnato, ma lo metteva nella culla da sveglio e lasciava la stanza</a:t>
            </a:r>
          </a:p>
          <a:p>
            <a:r>
              <a:rPr lang="it-IT" dirty="0"/>
              <a:t>i genitori decisero che avrebbero potuto aspettare fino a 3 minuti prima di controllare come stava Billy.</a:t>
            </a:r>
          </a:p>
          <a:p>
            <a:r>
              <a:rPr lang="it-IT" dirty="0"/>
              <a:t>per tutti i restanti risvegli notturni il papà faceva riaddormentare Billy cullandolo, mettendolo nella sua culla ogni volta ancora sveglio.</a:t>
            </a:r>
          </a:p>
          <a:p>
            <a:endParaRPr lang="it-IT" dirty="0"/>
          </a:p>
        </p:txBody>
      </p:sp>
    </p:spTree>
    <p:extLst>
      <p:ext uri="{BB962C8B-B14F-4D97-AF65-F5344CB8AC3E}">
        <p14:creationId xmlns:p14="http://schemas.microsoft.com/office/powerpoint/2010/main" val="408737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42FC76-7661-4947-AF19-81C23618831F}"/>
              </a:ext>
            </a:extLst>
          </p:cNvPr>
          <p:cNvSpPr>
            <a:spLocks noGrp="1"/>
          </p:cNvSpPr>
          <p:nvPr>
            <p:ph type="title"/>
          </p:nvPr>
        </p:nvSpPr>
        <p:spPr/>
        <p:txBody>
          <a:bodyPr/>
          <a:lstStyle/>
          <a:p>
            <a:r>
              <a:rPr lang="it-IT" dirty="0"/>
              <a:t>RISULTATI</a:t>
            </a:r>
          </a:p>
        </p:txBody>
      </p:sp>
      <p:sp>
        <p:nvSpPr>
          <p:cNvPr id="3" name="Segnaposto contenuto 2">
            <a:extLst>
              <a:ext uri="{FF2B5EF4-FFF2-40B4-BE49-F238E27FC236}">
                <a16:creationId xmlns:a16="http://schemas.microsoft.com/office/drawing/2014/main" id="{5FDB4E6F-AB81-1647-9343-B5C46234BEDF}"/>
              </a:ext>
            </a:extLst>
          </p:cNvPr>
          <p:cNvSpPr>
            <a:spLocks noGrp="1"/>
          </p:cNvSpPr>
          <p:nvPr>
            <p:ph idx="1"/>
          </p:nvPr>
        </p:nvSpPr>
        <p:spPr/>
        <p:txBody>
          <a:bodyPr>
            <a:normAutofit lnSpcReduction="10000"/>
          </a:bodyPr>
          <a:lstStyle/>
          <a:p>
            <a:r>
              <a:rPr lang="it-IT" dirty="0"/>
              <a:t>La prima notte, Billy pianse per per 40 minuti e ebbe due risvegli notturni </a:t>
            </a:r>
          </a:p>
          <a:p>
            <a:r>
              <a:rPr lang="it-IT" dirty="0"/>
              <a:t>La seconda notte ha pianto per 1 ora e 10 minuti e si è svegliato una sola volta</a:t>
            </a:r>
          </a:p>
          <a:p>
            <a:r>
              <a:rPr lang="it-IT" dirty="0"/>
              <a:t>La terza notte, pianse per 20 minuti e non si svegliò fino alle 5:30 </a:t>
            </a:r>
          </a:p>
          <a:p>
            <a:r>
              <a:rPr lang="it-IT" dirty="0"/>
              <a:t>A quel punto, la mamma lo alzò, lo cambiò e lo vestì, quindi lo allattò in un'altra stanza per iniziare la giornata</a:t>
            </a:r>
          </a:p>
          <a:p>
            <a:r>
              <a:rPr lang="it-IT" dirty="0"/>
              <a:t>Da allora in poi la famiglia continuò con la poppata «dei sogni» e, sebbene sentissero Billy piangere per alcuni minuti ogni notte prima di andare a letto, poi si calmava e si metteva a dormire.</a:t>
            </a:r>
          </a:p>
          <a:p>
            <a:endParaRPr lang="it-IT" dirty="0"/>
          </a:p>
        </p:txBody>
      </p:sp>
    </p:spTree>
    <p:extLst>
      <p:ext uri="{BB962C8B-B14F-4D97-AF65-F5344CB8AC3E}">
        <p14:creationId xmlns:p14="http://schemas.microsoft.com/office/powerpoint/2010/main" val="35826923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e 5"/>
          <p:cNvSpPr/>
          <p:nvPr/>
        </p:nvSpPr>
        <p:spPr>
          <a:xfrm>
            <a:off x="7776864" y="0"/>
            <a:ext cx="1403648" cy="12241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Titolo 2">
            <a:extLst>
              <a:ext uri="{FF2B5EF4-FFF2-40B4-BE49-F238E27FC236}">
                <a16:creationId xmlns:a16="http://schemas.microsoft.com/office/drawing/2014/main" id="{CC7ABD52-F6E5-CA49-B8E4-F6566A02CE63}"/>
              </a:ext>
            </a:extLst>
          </p:cNvPr>
          <p:cNvSpPr>
            <a:spLocks noGrp="1"/>
          </p:cNvSpPr>
          <p:nvPr>
            <p:ph type="title"/>
          </p:nvPr>
        </p:nvSpPr>
        <p:spPr>
          <a:xfrm>
            <a:off x="2051720" y="285204"/>
            <a:ext cx="6806580" cy="994172"/>
          </a:xfrm>
        </p:spPr>
        <p:txBody>
          <a:bodyPr>
            <a:normAutofit fontScale="90000"/>
          </a:bodyPr>
          <a:lstStyle/>
          <a:p>
            <a:r>
              <a:rPr lang="it-IT" b="1" dirty="0"/>
              <a:t>DISTURBI DEL SONNO E STRATEGIE COMPORTAMENTALI</a:t>
            </a:r>
            <a:endParaRPr lang="it-IT" dirty="0"/>
          </a:p>
        </p:txBody>
      </p:sp>
      <p:sp>
        <p:nvSpPr>
          <p:cNvPr id="4" name="Segnaposto contenuto 3">
            <a:extLst>
              <a:ext uri="{FF2B5EF4-FFF2-40B4-BE49-F238E27FC236}">
                <a16:creationId xmlns:a16="http://schemas.microsoft.com/office/drawing/2014/main" id="{018CE29B-53EC-6D49-AACF-C199B5C746FF}"/>
              </a:ext>
            </a:extLst>
          </p:cNvPr>
          <p:cNvSpPr>
            <a:spLocks noGrp="1"/>
          </p:cNvSpPr>
          <p:nvPr>
            <p:ph idx="1"/>
          </p:nvPr>
        </p:nvSpPr>
        <p:spPr>
          <a:xfrm>
            <a:off x="971600" y="1369218"/>
            <a:ext cx="7543750" cy="3434780"/>
          </a:xfrm>
        </p:spPr>
        <p:txBody>
          <a:bodyPr>
            <a:normAutofit/>
          </a:bodyPr>
          <a:lstStyle/>
          <a:p>
            <a:r>
              <a:rPr lang="it-IT" sz="2400" dirty="0"/>
              <a:t>STEP1: sviluppare una </a:t>
            </a:r>
            <a:r>
              <a:rPr lang="it-IT" sz="2400" dirty="0" err="1"/>
              <a:t>sleep</a:t>
            </a:r>
            <a:r>
              <a:rPr lang="it-IT" sz="2400" dirty="0"/>
              <a:t> schedule individualizzata e personalizzata </a:t>
            </a:r>
          </a:p>
          <a:p>
            <a:r>
              <a:rPr lang="it-IT" sz="2400" dirty="0"/>
              <a:t>STEP 2: instaurare una corretta routine dell’addormentamento</a:t>
            </a:r>
          </a:p>
          <a:p>
            <a:r>
              <a:rPr lang="it-IT" sz="2400" dirty="0"/>
              <a:t>STEP3: Ottimizzare le condizioni ambientali</a:t>
            </a:r>
          </a:p>
          <a:p>
            <a:r>
              <a:rPr lang="it-IT" sz="2400" dirty="0"/>
              <a:t>STEP4: regolarizzare le dipendenze al sonno</a:t>
            </a:r>
          </a:p>
          <a:p>
            <a:r>
              <a:rPr lang="it-IT" sz="2400" b="1" dirty="0"/>
              <a:t>STEP5: affrontare i comportamenti che interferiscono con il sonno</a:t>
            </a:r>
          </a:p>
          <a:p>
            <a:endParaRPr lang="it-IT" dirty="0"/>
          </a:p>
          <a:p>
            <a:endParaRPr lang="it-IT" dirty="0"/>
          </a:p>
        </p:txBody>
      </p:sp>
    </p:spTree>
    <p:extLst>
      <p:ext uri="{BB962C8B-B14F-4D97-AF65-F5344CB8AC3E}">
        <p14:creationId xmlns:p14="http://schemas.microsoft.com/office/powerpoint/2010/main" val="26417721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891441-1A27-0849-8EBC-6B68DA3E5EEE}"/>
              </a:ext>
            </a:extLst>
          </p:cNvPr>
          <p:cNvSpPr>
            <a:spLocks noGrp="1"/>
          </p:cNvSpPr>
          <p:nvPr>
            <p:ph type="title"/>
          </p:nvPr>
        </p:nvSpPr>
        <p:spPr/>
        <p:txBody>
          <a:bodyPr>
            <a:normAutofit fontScale="90000"/>
          </a:bodyPr>
          <a:lstStyle/>
          <a:p>
            <a:r>
              <a:rPr lang="it-IT" dirty="0"/>
              <a:t>PIÙ COMUNI CAUSE COMPORTAMENTALI DELL’INSONNIA DA MAL DEFINIZIONE DEL LIMITE</a:t>
            </a:r>
          </a:p>
        </p:txBody>
      </p:sp>
      <p:sp>
        <p:nvSpPr>
          <p:cNvPr id="3" name="Segnaposto contenuto 2">
            <a:extLst>
              <a:ext uri="{FF2B5EF4-FFF2-40B4-BE49-F238E27FC236}">
                <a16:creationId xmlns:a16="http://schemas.microsoft.com/office/drawing/2014/main" id="{7D9C5CD5-9F3A-9646-AAD6-699F9043A423}"/>
              </a:ext>
            </a:extLst>
          </p:cNvPr>
          <p:cNvSpPr>
            <a:spLocks noGrp="1"/>
          </p:cNvSpPr>
          <p:nvPr>
            <p:ph idx="1"/>
          </p:nvPr>
        </p:nvSpPr>
        <p:spPr/>
        <p:txBody>
          <a:bodyPr>
            <a:normAutofit lnSpcReduction="10000"/>
          </a:bodyPr>
          <a:lstStyle/>
          <a:p>
            <a:r>
              <a:rPr lang="it-IT" b="1" dirty="0"/>
              <a:t>Normale fase dello sviluppo: </a:t>
            </a:r>
            <a:r>
              <a:rPr lang="it-IT" dirty="0"/>
              <a:t>legata alla sempre maggior indipendenza: capiscono che i genitori non vanno a letto, non vogliono interrompere l’attività, prime paure, passaggio da lettino a letto. Può avvenire prima/all’inizio/ durante la routine o una volta a letto. Se i genitori non sono costanti nelle risposte generano un rinforzo intermittente</a:t>
            </a:r>
          </a:p>
          <a:p>
            <a:r>
              <a:rPr lang="it-IT" b="1" dirty="0"/>
              <a:t>Fattori circadiani e omeostatici: </a:t>
            </a:r>
            <a:r>
              <a:rPr lang="it-IT" dirty="0"/>
              <a:t>il bambino potrebbe essere troppo stanco o non essere pronto per dormire a causa di un orologio interno diversamente regolato. Anche i riposini possono interferire sull’omeostasi</a:t>
            </a:r>
          </a:p>
          <a:p>
            <a:r>
              <a:rPr lang="it-IT" b="1" dirty="0"/>
              <a:t>Associazione al sonno negativa legata alla presenza dei genitori</a:t>
            </a:r>
            <a:endParaRPr lang="it-IT" dirty="0"/>
          </a:p>
          <a:p>
            <a:endParaRPr lang="it-IT" dirty="0"/>
          </a:p>
        </p:txBody>
      </p:sp>
    </p:spTree>
    <p:extLst>
      <p:ext uri="{BB962C8B-B14F-4D97-AF65-F5344CB8AC3E}">
        <p14:creationId xmlns:p14="http://schemas.microsoft.com/office/powerpoint/2010/main" val="96592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3AE63D-A063-1746-837C-6CF1C08EAC60}"/>
              </a:ext>
            </a:extLst>
          </p:cNvPr>
          <p:cNvSpPr>
            <a:spLocks noGrp="1"/>
          </p:cNvSpPr>
          <p:nvPr>
            <p:ph type="title"/>
          </p:nvPr>
        </p:nvSpPr>
        <p:spPr/>
        <p:txBody>
          <a:bodyPr>
            <a:normAutofit fontScale="90000"/>
          </a:bodyPr>
          <a:lstStyle/>
          <a:p>
            <a:r>
              <a:rPr lang="it-IT" dirty="0"/>
              <a:t>PIÙ COMUNI CAUSE COMPORTAMENTALI DELL’INSONNIA DA MAL DEFINIZIONE DEL LIMITE</a:t>
            </a:r>
          </a:p>
        </p:txBody>
      </p:sp>
      <p:sp>
        <p:nvSpPr>
          <p:cNvPr id="3" name="Segnaposto contenuto 2">
            <a:extLst>
              <a:ext uri="{FF2B5EF4-FFF2-40B4-BE49-F238E27FC236}">
                <a16:creationId xmlns:a16="http://schemas.microsoft.com/office/drawing/2014/main" id="{E1092220-1030-9B4E-A604-0AD2970BE053}"/>
              </a:ext>
            </a:extLst>
          </p:cNvPr>
          <p:cNvSpPr>
            <a:spLocks noGrp="1"/>
          </p:cNvSpPr>
          <p:nvPr>
            <p:ph idx="1"/>
          </p:nvPr>
        </p:nvSpPr>
        <p:spPr/>
        <p:txBody>
          <a:bodyPr/>
          <a:lstStyle/>
          <a:p>
            <a:r>
              <a:rPr lang="it-IT" b="1" dirty="0"/>
              <a:t>Problemi medici</a:t>
            </a:r>
            <a:r>
              <a:rPr lang="it-IT" dirty="0"/>
              <a:t>: un bambino che soffre di coliche o altri problemi medici che ha portato a "cattive abitudini di sonno»</a:t>
            </a:r>
          </a:p>
          <a:p>
            <a:r>
              <a:rPr lang="it-IT" b="1" dirty="0"/>
              <a:t>stress familiare</a:t>
            </a:r>
          </a:p>
          <a:p>
            <a:r>
              <a:rPr lang="it-IT" b="1" dirty="0"/>
              <a:t>senso di colpa di un genitore: </a:t>
            </a:r>
            <a:r>
              <a:rPr lang="it-IT" dirty="0"/>
              <a:t>per essere poco presente con conseguente minor capacità di far rispettare i limiti</a:t>
            </a:r>
          </a:p>
          <a:p>
            <a:r>
              <a:rPr lang="it-IT" b="1" dirty="0"/>
              <a:t>tutti diventano più stanchi: </a:t>
            </a:r>
            <a:r>
              <a:rPr lang="it-IT" dirty="0"/>
              <a:t>anche un genitore che è coerente con i limiti durante il giorno può avere difficoltà prima di andare a dormire</a:t>
            </a:r>
          </a:p>
        </p:txBody>
      </p:sp>
    </p:spTree>
    <p:extLst>
      <p:ext uri="{BB962C8B-B14F-4D97-AF65-F5344CB8AC3E}">
        <p14:creationId xmlns:p14="http://schemas.microsoft.com/office/powerpoint/2010/main" val="396468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212E5B-BC09-704B-9BB0-7F8D13B86D18}"/>
              </a:ext>
            </a:extLst>
          </p:cNvPr>
          <p:cNvSpPr>
            <a:spLocks noGrp="1"/>
          </p:cNvSpPr>
          <p:nvPr>
            <p:ph type="title"/>
          </p:nvPr>
        </p:nvSpPr>
        <p:spPr>
          <a:xfrm>
            <a:off x="628650" y="273844"/>
            <a:ext cx="6463630" cy="994172"/>
          </a:xfrm>
        </p:spPr>
        <p:txBody>
          <a:bodyPr>
            <a:normAutofit fontScale="90000"/>
          </a:bodyPr>
          <a:lstStyle/>
          <a:p>
            <a:pPr algn="ctr"/>
            <a:r>
              <a:rPr lang="it-IT" dirty="0"/>
              <a:t>QUANDO E COME PASSARE DALLA ‘CULLA’ AL LETTO</a:t>
            </a:r>
          </a:p>
        </p:txBody>
      </p:sp>
      <p:sp>
        <p:nvSpPr>
          <p:cNvPr id="3" name="Segnaposto contenuto 2">
            <a:extLst>
              <a:ext uri="{FF2B5EF4-FFF2-40B4-BE49-F238E27FC236}">
                <a16:creationId xmlns:a16="http://schemas.microsoft.com/office/drawing/2014/main" id="{7E7FAE66-BBDE-5046-8586-3A8EB23E4EBD}"/>
              </a:ext>
            </a:extLst>
          </p:cNvPr>
          <p:cNvSpPr>
            <a:spLocks noGrp="1"/>
          </p:cNvSpPr>
          <p:nvPr>
            <p:ph idx="1"/>
          </p:nvPr>
        </p:nvSpPr>
        <p:spPr>
          <a:xfrm>
            <a:off x="628650" y="1684510"/>
            <a:ext cx="7886700" cy="3263504"/>
          </a:xfrm>
        </p:spPr>
        <p:txBody>
          <a:bodyPr>
            <a:normAutofit fontScale="92500" lnSpcReduction="20000"/>
          </a:bodyPr>
          <a:lstStyle/>
          <a:p>
            <a:r>
              <a:rPr lang="it-IT" dirty="0"/>
              <a:t>Il modo più semplice per passare con successo dalla culla al letto è sistemare il nuovo letto nella stanza del bambino vicino alla culla. </a:t>
            </a:r>
          </a:p>
          <a:p>
            <a:r>
              <a:rPr lang="it-IT" dirty="0"/>
              <a:t>Bisogna dire al bambino che se si alza dal letto, dovrà dormire nella culla per il resto della notte. </a:t>
            </a:r>
          </a:p>
          <a:p>
            <a:r>
              <a:rPr lang="it-IT" dirty="0"/>
              <a:t>La culla dovrebbe rimanere nella stanza del bambino per circa due settimane per ricordargli immediatamente che dovrebbe restare a letto. </a:t>
            </a:r>
          </a:p>
          <a:p>
            <a:r>
              <a:rPr lang="it-IT" dirty="0"/>
              <a:t>Se la luce del buongiorno non è già stata introdotta, questo è un buon momento per usarla per aiutare il bambino a imparare quando è giusto alzarsi dal letto. </a:t>
            </a:r>
          </a:p>
          <a:p>
            <a:r>
              <a:rPr lang="it-IT" dirty="0"/>
              <a:t>Se la culla diventa un lettino per bambini, la sponda rimossa deve essere posizionata in vista (ma in un luogo sicuro) in modo che il bambino ricordi che il letto può essere facilmente trasformato in una culla, se necessario.</a:t>
            </a:r>
          </a:p>
          <a:p>
            <a:endParaRPr lang="it-IT" dirty="0"/>
          </a:p>
        </p:txBody>
      </p:sp>
      <p:pic>
        <p:nvPicPr>
          <p:cNvPr id="5" name="Immagine 4">
            <a:extLst>
              <a:ext uri="{FF2B5EF4-FFF2-40B4-BE49-F238E27FC236}">
                <a16:creationId xmlns:a16="http://schemas.microsoft.com/office/drawing/2014/main" id="{A5A03DE0-7C75-BC48-B90B-4C22C91967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0232" y="276720"/>
            <a:ext cx="2227199" cy="1252800"/>
          </a:xfrm>
          <a:prstGeom prst="ellipse">
            <a:avLst/>
          </a:prstGeom>
        </p:spPr>
      </p:pic>
    </p:spTree>
    <p:extLst>
      <p:ext uri="{BB962C8B-B14F-4D97-AF65-F5344CB8AC3E}">
        <p14:creationId xmlns:p14="http://schemas.microsoft.com/office/powerpoint/2010/main" val="5606464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00071A-B16E-8946-88F0-18B4835CC086}"/>
              </a:ext>
            </a:extLst>
          </p:cNvPr>
          <p:cNvSpPr>
            <a:spLocks noGrp="1"/>
          </p:cNvSpPr>
          <p:nvPr>
            <p:ph type="title"/>
          </p:nvPr>
        </p:nvSpPr>
        <p:spPr/>
        <p:txBody>
          <a:bodyPr>
            <a:normAutofit fontScale="90000"/>
          </a:bodyPr>
          <a:lstStyle/>
          <a:p>
            <a:r>
              <a:rPr lang="it-IT" dirty="0"/>
              <a:t>INTERVENTO COMPORTAMENTALE NELL’INSONNIA DA MAL DEFINIZIONE DEL LIMITE</a:t>
            </a:r>
          </a:p>
        </p:txBody>
      </p:sp>
      <p:sp>
        <p:nvSpPr>
          <p:cNvPr id="3" name="Segnaposto contenuto 2">
            <a:extLst>
              <a:ext uri="{FF2B5EF4-FFF2-40B4-BE49-F238E27FC236}">
                <a16:creationId xmlns:a16="http://schemas.microsoft.com/office/drawing/2014/main" id="{1A43B3C2-FFC1-844E-AF86-9C57B12EABD2}"/>
              </a:ext>
            </a:extLst>
          </p:cNvPr>
          <p:cNvSpPr>
            <a:spLocks noGrp="1"/>
          </p:cNvSpPr>
          <p:nvPr>
            <p:ph idx="1"/>
          </p:nvPr>
        </p:nvSpPr>
        <p:spPr>
          <a:xfrm>
            <a:off x="628650" y="1369218"/>
            <a:ext cx="7886700" cy="3578795"/>
          </a:xfrm>
        </p:spPr>
        <p:txBody>
          <a:bodyPr>
            <a:normAutofit fontScale="92500"/>
          </a:bodyPr>
          <a:lstStyle/>
          <a:p>
            <a:r>
              <a:rPr lang="it-IT" b="1" dirty="0"/>
              <a:t>Una routine coerente e un programma di sonno regolare </a:t>
            </a:r>
            <a:r>
              <a:rPr lang="it-IT" dirty="0"/>
              <a:t>sono assolutamente fondamentali per l’insonnia da mal definizione del limite </a:t>
            </a:r>
          </a:p>
          <a:p>
            <a:r>
              <a:rPr lang="it-IT" dirty="0"/>
              <a:t>Nei casi più lievi, se abbinata a un'ora di andare a dormire costante, una routine breve e semplice, uguale ogni notte, che si muove in una direzione e termina nella stanza del bambino, può essere sufficiente per affrontare i problemi dell'ora di andare a dormire</a:t>
            </a:r>
          </a:p>
          <a:p>
            <a:r>
              <a:rPr lang="it-IT" dirty="0"/>
              <a:t>Il </a:t>
            </a:r>
            <a:r>
              <a:rPr lang="it-IT" b="1" dirty="0"/>
              <a:t>trattamento è spesso multicomponente </a:t>
            </a:r>
            <a:r>
              <a:rPr lang="it-IT" dirty="0"/>
              <a:t>e utilizza più di una strategia </a:t>
            </a:r>
          </a:p>
          <a:p>
            <a:r>
              <a:rPr lang="it-IT" dirty="0"/>
              <a:t>È importante </a:t>
            </a:r>
            <a:r>
              <a:rPr lang="it-IT" b="1" dirty="0"/>
              <a:t>decidere con la famiglia il tipo di stratega </a:t>
            </a:r>
            <a:r>
              <a:rPr lang="it-IT" dirty="0"/>
              <a:t>più adatta a loro, oltre a dedicare del tempo alla risoluzione dei problemi che potrebbero sorgere prima e durante l'implementazione del trattamento.</a:t>
            </a:r>
          </a:p>
          <a:p>
            <a:endParaRPr lang="it-IT" dirty="0"/>
          </a:p>
        </p:txBody>
      </p:sp>
    </p:spTree>
    <p:extLst>
      <p:ext uri="{BB962C8B-B14F-4D97-AF65-F5344CB8AC3E}">
        <p14:creationId xmlns:p14="http://schemas.microsoft.com/office/powerpoint/2010/main" val="268020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86B503-A79B-334E-9D19-B6C6AB911B29}"/>
              </a:ext>
            </a:extLst>
          </p:cNvPr>
          <p:cNvSpPr>
            <a:spLocks noGrp="1"/>
          </p:cNvSpPr>
          <p:nvPr>
            <p:ph type="title"/>
          </p:nvPr>
        </p:nvSpPr>
        <p:spPr/>
        <p:txBody>
          <a:bodyPr>
            <a:normAutofit/>
          </a:bodyPr>
          <a:lstStyle/>
          <a:p>
            <a:r>
              <a:rPr lang="it-IT" b="1" dirty="0"/>
              <a:t>Cinque STEP per affrontare le sfide del sonno: </a:t>
            </a:r>
            <a:endParaRPr lang="it-IT" dirty="0"/>
          </a:p>
        </p:txBody>
      </p:sp>
      <p:sp>
        <p:nvSpPr>
          <p:cNvPr id="3" name="Segnaposto contenuto 2">
            <a:extLst>
              <a:ext uri="{FF2B5EF4-FFF2-40B4-BE49-F238E27FC236}">
                <a16:creationId xmlns:a16="http://schemas.microsoft.com/office/drawing/2014/main" id="{74D90F6D-8D85-5841-8A85-DA0CD67E0F6B}"/>
              </a:ext>
            </a:extLst>
          </p:cNvPr>
          <p:cNvSpPr>
            <a:spLocks noGrp="1"/>
          </p:cNvSpPr>
          <p:nvPr>
            <p:ph idx="1"/>
          </p:nvPr>
        </p:nvSpPr>
        <p:spPr/>
        <p:txBody>
          <a:bodyPr>
            <a:normAutofit fontScale="92500" lnSpcReduction="20000"/>
          </a:bodyPr>
          <a:lstStyle/>
          <a:p>
            <a:pPr marL="457200" indent="-457200">
              <a:buFont typeface="+mj-lt"/>
              <a:buAutoNum type="arabicPeriod"/>
            </a:pPr>
            <a:r>
              <a:rPr lang="it-IT" b="1" dirty="0"/>
              <a:t>Programma di sonno</a:t>
            </a:r>
            <a:r>
              <a:rPr lang="it-IT" dirty="0"/>
              <a:t>→ obiettivo: aderenza a un programma di sonno concordato che sia adeguato all'</a:t>
            </a:r>
            <a:r>
              <a:rPr lang="it-IT" dirty="0" err="1"/>
              <a:t>eta</a:t>
            </a:r>
            <a:r>
              <a:rPr lang="it-IT" dirty="0"/>
              <a:t>̀ e alla storia comportamentale del sonno del bambino </a:t>
            </a:r>
          </a:p>
          <a:p>
            <a:pPr marL="457200" indent="-457200">
              <a:buFont typeface="+mj-lt"/>
              <a:buAutoNum type="arabicPeriod"/>
            </a:pPr>
            <a:r>
              <a:rPr lang="it-IT" b="1" dirty="0"/>
              <a:t>Routine del sonno notturna</a:t>
            </a:r>
            <a:r>
              <a:rPr lang="it-IT" dirty="0"/>
              <a:t>→ obiettivo: aderenza alle routine notturne che favoriscono la </a:t>
            </a:r>
            <a:r>
              <a:rPr lang="it-IT" dirty="0" err="1"/>
              <a:t>conformita</a:t>
            </a:r>
            <a:r>
              <a:rPr lang="it-IT" dirty="0"/>
              <a:t>̀ e la "quiete comportamentale” </a:t>
            </a:r>
          </a:p>
          <a:p>
            <a:pPr marL="457200" indent="-457200">
              <a:buFont typeface="+mj-lt"/>
              <a:buAutoNum type="arabicPeriod"/>
            </a:pPr>
            <a:r>
              <a:rPr lang="it-IT" b="1" dirty="0"/>
              <a:t>Contesto di sonno</a:t>
            </a:r>
            <a:r>
              <a:rPr lang="it-IT" dirty="0"/>
              <a:t>→ obiettivo: aderenza ai contesto di sonno che favoriscono la </a:t>
            </a:r>
            <a:r>
              <a:rPr lang="it-IT" dirty="0" err="1"/>
              <a:t>conformita</a:t>
            </a:r>
            <a:r>
              <a:rPr lang="it-IT" dirty="0"/>
              <a:t>̀ e la "quiete comportamentale" [ottimizzare le condizioni della camera da letto] </a:t>
            </a:r>
          </a:p>
          <a:p>
            <a:pPr marL="457200" indent="-457200">
              <a:buFont typeface="+mj-lt"/>
              <a:buAutoNum type="arabicPeriod"/>
            </a:pPr>
            <a:r>
              <a:rPr lang="it-IT" b="1" dirty="0"/>
              <a:t>Dipendenze del sonno</a:t>
            </a:r>
            <a:r>
              <a:rPr lang="it-IT" dirty="0"/>
              <a:t>→ obiettivo: sviluppo di "sane" dipendenze del sonno da stimoli abitualmente e facilmente presenti durante la notte [oltre che trasportabili] </a:t>
            </a:r>
          </a:p>
          <a:p>
            <a:pPr marL="457200" indent="-457200">
              <a:buFont typeface="+mj-lt"/>
              <a:buAutoNum type="arabicPeriod"/>
            </a:pPr>
            <a:r>
              <a:rPr lang="it-IT" b="1" dirty="0" err="1"/>
              <a:t>Comp</a:t>
            </a:r>
            <a:r>
              <a:rPr lang="it-IT" b="1" dirty="0"/>
              <a:t>. interferenti</a:t>
            </a:r>
            <a:r>
              <a:rPr lang="it-IT" dirty="0"/>
              <a:t>→ obiettivo: ridurre le interferenze sul sonno dopo averne intercettato le sorgente di rinforzo </a:t>
            </a:r>
          </a:p>
          <a:p>
            <a:endParaRPr lang="it-IT" dirty="0"/>
          </a:p>
        </p:txBody>
      </p:sp>
    </p:spTree>
    <p:extLst>
      <p:ext uri="{BB962C8B-B14F-4D97-AF65-F5344CB8AC3E}">
        <p14:creationId xmlns:p14="http://schemas.microsoft.com/office/powerpoint/2010/main" val="3423999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0FBE6E-C1FE-B345-9D7E-E5A4DFABBE9D}"/>
              </a:ext>
            </a:extLst>
          </p:cNvPr>
          <p:cNvSpPr>
            <a:spLocks noGrp="1"/>
          </p:cNvSpPr>
          <p:nvPr>
            <p:ph type="title"/>
          </p:nvPr>
        </p:nvSpPr>
        <p:spPr/>
        <p:txBody>
          <a:bodyPr>
            <a:normAutofit fontScale="90000"/>
          </a:bodyPr>
          <a:lstStyle/>
          <a:p>
            <a:pPr algn="ctr"/>
            <a:r>
              <a:rPr lang="it-IT" b="1" dirty="0"/>
              <a:t>BEDTIME ROUTINE</a:t>
            </a:r>
            <a:br>
              <a:rPr lang="it-IT" dirty="0"/>
            </a:br>
            <a:r>
              <a:rPr lang="it-IT" dirty="0"/>
              <a:t>NELL’INSONNIA DA MAL DEFINIZIONE DEL LIMITE</a:t>
            </a:r>
          </a:p>
        </p:txBody>
      </p:sp>
      <p:sp>
        <p:nvSpPr>
          <p:cNvPr id="3" name="Segnaposto contenuto 2">
            <a:extLst>
              <a:ext uri="{FF2B5EF4-FFF2-40B4-BE49-F238E27FC236}">
                <a16:creationId xmlns:a16="http://schemas.microsoft.com/office/drawing/2014/main" id="{10A081DE-25C7-DE40-A035-FADEF1FDC7E3}"/>
              </a:ext>
            </a:extLst>
          </p:cNvPr>
          <p:cNvSpPr>
            <a:spLocks noGrp="1"/>
          </p:cNvSpPr>
          <p:nvPr>
            <p:ph idx="1"/>
          </p:nvPr>
        </p:nvSpPr>
        <p:spPr>
          <a:xfrm>
            <a:off x="628650" y="1369219"/>
            <a:ext cx="7886700" cy="3506788"/>
          </a:xfrm>
        </p:spPr>
        <p:txBody>
          <a:bodyPr>
            <a:normAutofit fontScale="77500" lnSpcReduction="20000"/>
          </a:bodyPr>
          <a:lstStyle/>
          <a:p>
            <a:r>
              <a:rPr lang="it-IT" dirty="0"/>
              <a:t>Stabilire una routine  adatta, che </a:t>
            </a:r>
            <a:r>
              <a:rPr lang="it-IT" b="1" dirty="0"/>
              <a:t>permetta di spostarsi dalla cucina alla camera </a:t>
            </a:r>
            <a:r>
              <a:rPr lang="it-IT" dirty="0"/>
              <a:t>gradualmente e che coinvolga il bambino anche nelle scelte</a:t>
            </a:r>
          </a:p>
          <a:p>
            <a:r>
              <a:rPr lang="it-IT" b="1" dirty="0"/>
              <a:t>Creare una scheda o un libro illustrato</a:t>
            </a:r>
            <a:r>
              <a:rPr lang="it-IT" dirty="0"/>
              <a:t>. i bambini possono aiutare i genitori a scattare foto che rappresentino ogni passaggio della routine Questi possono essere stampati e posizionati su un cartoncino o su singole pagine . In alternativa, le immagini possono essere ritagliate da riviste o scaricate da Internet.</a:t>
            </a:r>
          </a:p>
          <a:p>
            <a:r>
              <a:rPr lang="it-IT" b="1" dirty="0"/>
              <a:t>Tenere la scheda in un luogo facilmente accessibile </a:t>
            </a:r>
            <a:r>
              <a:rPr lang="it-IT" dirty="0"/>
              <a:t>in modo che il bambino possa aiutare a identificare ciò che verrà dopo nella routine.</a:t>
            </a:r>
          </a:p>
          <a:p>
            <a:r>
              <a:rPr lang="it-IT" b="1" dirty="0"/>
              <a:t>Premiare ogni passaggio della routine. </a:t>
            </a:r>
            <a:r>
              <a:rPr lang="it-IT" dirty="0"/>
              <a:t>È possibile posizionare un adesivo o un segno di spunta accanto a ciascun passaggio sul grafico o nel libro per rafforzare il completamento corretto di ogni passaggio. Un timer può essere utile per incoraggiare il bambino a completare ogni passaggio in modo tempestivo.</a:t>
            </a:r>
          </a:p>
          <a:p>
            <a:r>
              <a:rPr lang="it-IT" b="1" dirty="0"/>
              <a:t>Dare la colpa alla scheda</a:t>
            </a:r>
            <a:r>
              <a:rPr lang="it-IT" dirty="0"/>
              <a:t>. Quando il bambino chiede qualcosa che non è sulla scheda: "Mi dispiace, ma la scheda dice che non ci sono più libri e che è ora di dormire". Ciò impedisce qualsiasi negoziazione da parte del bambino e consente al genitore di </a:t>
            </a:r>
            <a:r>
              <a:rPr lang="it-IT" dirty="0" err="1"/>
              <a:t>empatizzare</a:t>
            </a:r>
            <a:r>
              <a:rPr lang="it-IT" dirty="0"/>
              <a:t>  con il bambino pur mantenendo una routine coerente.</a:t>
            </a:r>
          </a:p>
          <a:p>
            <a:endParaRPr lang="it-IT" dirty="0"/>
          </a:p>
        </p:txBody>
      </p:sp>
    </p:spTree>
    <p:extLst>
      <p:ext uri="{BB962C8B-B14F-4D97-AF65-F5344CB8AC3E}">
        <p14:creationId xmlns:p14="http://schemas.microsoft.com/office/powerpoint/2010/main" val="282711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68A722-0FD6-754E-AAA5-BD87D478A491}"/>
              </a:ext>
            </a:extLst>
          </p:cNvPr>
          <p:cNvSpPr>
            <a:spLocks noGrp="1"/>
          </p:cNvSpPr>
          <p:nvPr>
            <p:ph type="title"/>
          </p:nvPr>
        </p:nvSpPr>
        <p:spPr/>
        <p:txBody>
          <a:bodyPr/>
          <a:lstStyle/>
          <a:p>
            <a:r>
              <a:rPr lang="it-IT" dirty="0"/>
              <a:t>GESTIRE I POSSIBILI PROBLEMI</a:t>
            </a:r>
          </a:p>
        </p:txBody>
      </p:sp>
      <p:sp>
        <p:nvSpPr>
          <p:cNvPr id="3" name="Segnaposto contenuto 2">
            <a:extLst>
              <a:ext uri="{FF2B5EF4-FFF2-40B4-BE49-F238E27FC236}">
                <a16:creationId xmlns:a16="http://schemas.microsoft.com/office/drawing/2014/main" id="{6FD1A714-1E71-3644-9763-3B02B21F4BCF}"/>
              </a:ext>
            </a:extLst>
          </p:cNvPr>
          <p:cNvSpPr>
            <a:spLocks noGrp="1"/>
          </p:cNvSpPr>
          <p:nvPr>
            <p:ph idx="1"/>
          </p:nvPr>
        </p:nvSpPr>
        <p:spPr/>
        <p:txBody>
          <a:bodyPr/>
          <a:lstStyle/>
          <a:p>
            <a:r>
              <a:rPr lang="it-IT" b="1" dirty="0"/>
              <a:t>Ricordare ai genitori di aspettarsi proteste</a:t>
            </a:r>
            <a:r>
              <a:rPr lang="it-IT" dirty="0"/>
              <a:t>, soprattutto se in precedenza non c'è stata una routine coerente, possono aspettarsi che il bambino protesti ad ogni passaggio della routine. </a:t>
            </a:r>
          </a:p>
          <a:p>
            <a:r>
              <a:rPr lang="it-IT" dirty="0"/>
              <a:t>I genitori devono essere </a:t>
            </a:r>
            <a:r>
              <a:rPr lang="it-IT" b="1" dirty="0"/>
              <a:t>incoraggiati a mantenere una risposta coerente </a:t>
            </a:r>
            <a:r>
              <a:rPr lang="it-IT" dirty="0"/>
              <a:t>e a seguire ogni volta la routine. </a:t>
            </a:r>
          </a:p>
          <a:p>
            <a:r>
              <a:rPr lang="it-IT" dirty="0"/>
              <a:t>Quando si estingue un comportamento come le proteste, i genitori dovrebbero aspettarsi che </a:t>
            </a:r>
            <a:r>
              <a:rPr lang="it-IT" b="1" dirty="0"/>
              <a:t>inizialmente le proteste aumentino </a:t>
            </a:r>
            <a:r>
              <a:rPr lang="it-IT" dirty="0"/>
              <a:t>(poiché il bambino spera di ottenere ciò che vuole). Se i genitori sono coerenti, però, le proteste diminuiranno nel tempo. </a:t>
            </a:r>
          </a:p>
        </p:txBody>
      </p:sp>
    </p:spTree>
    <p:extLst>
      <p:ext uri="{BB962C8B-B14F-4D97-AF65-F5344CB8AC3E}">
        <p14:creationId xmlns:p14="http://schemas.microsoft.com/office/powerpoint/2010/main" val="42196485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0FC105-73C7-7944-B373-82D17AA14980}"/>
              </a:ext>
            </a:extLst>
          </p:cNvPr>
          <p:cNvSpPr>
            <a:spLocks noGrp="1"/>
          </p:cNvSpPr>
          <p:nvPr>
            <p:ph type="title"/>
          </p:nvPr>
        </p:nvSpPr>
        <p:spPr/>
        <p:txBody>
          <a:bodyPr/>
          <a:lstStyle/>
          <a:p>
            <a:pPr algn="ctr"/>
            <a:r>
              <a:rPr lang="it-IT" b="1" dirty="0"/>
              <a:t>BEDTIME FADING</a:t>
            </a:r>
            <a:endParaRPr lang="it-IT" dirty="0"/>
          </a:p>
        </p:txBody>
      </p:sp>
      <p:sp>
        <p:nvSpPr>
          <p:cNvPr id="3" name="Segnaposto contenuto 2">
            <a:extLst>
              <a:ext uri="{FF2B5EF4-FFF2-40B4-BE49-F238E27FC236}">
                <a16:creationId xmlns:a16="http://schemas.microsoft.com/office/drawing/2014/main" id="{3B2A7B66-DF26-064A-A874-38830D4AA877}"/>
              </a:ext>
            </a:extLst>
          </p:cNvPr>
          <p:cNvSpPr>
            <a:spLocks noGrp="1"/>
          </p:cNvSpPr>
          <p:nvPr>
            <p:ph idx="1"/>
          </p:nvPr>
        </p:nvSpPr>
        <p:spPr/>
        <p:txBody>
          <a:bodyPr>
            <a:normAutofit/>
          </a:bodyPr>
          <a:lstStyle/>
          <a:p>
            <a:r>
              <a:rPr lang="it-IT" dirty="0"/>
              <a:t>Alcuni bambini protestano prima di andare a dormire e posticipano l’orario di addormentamento perché semplicemente non riescono ad addormentarsi presto a causa di un orologio interno ritardato. </a:t>
            </a:r>
          </a:p>
          <a:p>
            <a:r>
              <a:rPr lang="it-IT" dirty="0"/>
              <a:t>L'obiettivo di questa strategia è quello di allineare il ritmo circadiano naturale di un bambino con l'ora desiderata di inizio del sonno, riducendo le proteste e il rifiuto prima di andare a dormire.</a:t>
            </a:r>
          </a:p>
          <a:p>
            <a:r>
              <a:rPr lang="it-IT" dirty="0"/>
              <a:t>Nel corso del tempo, l'ora di andare a dormire viene lentamente spostata prima fino al raggiungimento dell'ora di andare a dormire desiderata.</a:t>
            </a:r>
          </a:p>
          <a:p>
            <a:endParaRPr lang="it-IT" dirty="0"/>
          </a:p>
        </p:txBody>
      </p:sp>
    </p:spTree>
    <p:extLst>
      <p:ext uri="{BB962C8B-B14F-4D97-AF65-F5344CB8AC3E}">
        <p14:creationId xmlns:p14="http://schemas.microsoft.com/office/powerpoint/2010/main" val="16698911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E5D90D-4547-7846-B1C3-D98BAF75B222}"/>
              </a:ext>
            </a:extLst>
          </p:cNvPr>
          <p:cNvSpPr>
            <a:spLocks noGrp="1"/>
          </p:cNvSpPr>
          <p:nvPr>
            <p:ph type="title"/>
          </p:nvPr>
        </p:nvSpPr>
        <p:spPr/>
        <p:txBody>
          <a:bodyPr/>
          <a:lstStyle/>
          <a:p>
            <a:r>
              <a:rPr lang="it-IT" b="1" dirty="0"/>
              <a:t>BEDTIME FADING</a:t>
            </a:r>
            <a:endParaRPr lang="it-IT" dirty="0"/>
          </a:p>
        </p:txBody>
      </p:sp>
      <p:sp>
        <p:nvSpPr>
          <p:cNvPr id="3" name="Segnaposto contenuto 2">
            <a:extLst>
              <a:ext uri="{FF2B5EF4-FFF2-40B4-BE49-F238E27FC236}">
                <a16:creationId xmlns:a16="http://schemas.microsoft.com/office/drawing/2014/main" id="{7F05F7ED-7C07-3840-911A-99187732DE75}"/>
              </a:ext>
            </a:extLst>
          </p:cNvPr>
          <p:cNvSpPr>
            <a:spLocks noGrp="1"/>
          </p:cNvSpPr>
          <p:nvPr>
            <p:ph idx="1"/>
          </p:nvPr>
        </p:nvSpPr>
        <p:spPr>
          <a:xfrm>
            <a:off x="628650" y="1684510"/>
            <a:ext cx="7886700" cy="3263504"/>
          </a:xfrm>
        </p:spPr>
        <p:txBody>
          <a:bodyPr>
            <a:normAutofit fontScale="85000" lnSpcReduction="10000"/>
          </a:bodyPr>
          <a:lstStyle/>
          <a:p>
            <a:r>
              <a:rPr lang="it-IT" dirty="0"/>
              <a:t>Utilizzando un diario del sonno, monitorare il </a:t>
            </a:r>
            <a:r>
              <a:rPr lang="it-IT" b="1" dirty="0"/>
              <a:t>tempo di inizio sonno </a:t>
            </a:r>
            <a:r>
              <a:rPr lang="it-IT" dirty="0"/>
              <a:t>del bambino per 1-2 settimane.</a:t>
            </a:r>
          </a:p>
          <a:p>
            <a:r>
              <a:rPr lang="it-IT" b="1" dirty="0"/>
              <a:t>Ritardare l'inizio della routine della buonanotte </a:t>
            </a:r>
            <a:r>
              <a:rPr lang="it-IT" dirty="0"/>
              <a:t>del bambino fino a 30-45 minuti prima dell'ora in cui inizia a dormire (ad esempio, iniziare la routine alle 20:45 per un bambino che si addormenta intorno alle 21:30).</a:t>
            </a:r>
          </a:p>
          <a:p>
            <a:r>
              <a:rPr lang="it-IT" dirty="0"/>
              <a:t>Dopo 5-7 notti, o quando il bambino si addormenta facilmente e in modo costante in meno di 30 minuti, </a:t>
            </a:r>
            <a:r>
              <a:rPr lang="it-IT" b="1" dirty="0"/>
              <a:t>anticipare l'ora di andare a dormire di 15 minuti</a:t>
            </a:r>
            <a:r>
              <a:rPr lang="it-IT" dirty="0"/>
              <a:t>.</a:t>
            </a:r>
          </a:p>
          <a:p>
            <a:r>
              <a:rPr lang="it-IT" dirty="0"/>
              <a:t>Continuare ad </a:t>
            </a:r>
            <a:r>
              <a:rPr lang="it-IT" b="1" dirty="0"/>
              <a:t>anticipare l'ora di andare a dormire di 15 minuti ogni settimana </a:t>
            </a:r>
            <a:r>
              <a:rPr lang="it-IT" dirty="0"/>
              <a:t>(a condizione che il bambino si addormenti rapidamente e facilmente) fino a raggiungere l'ora di andare a dormire desiderata (e adeguata all'età) </a:t>
            </a:r>
          </a:p>
          <a:p>
            <a:r>
              <a:rPr lang="it-IT" b="1" dirty="0"/>
              <a:t>Mantenere un programma di sonno coerente ogni notte </a:t>
            </a:r>
            <a:r>
              <a:rPr lang="it-IT" dirty="0"/>
              <a:t>(anche nei fine settimana). </a:t>
            </a:r>
          </a:p>
        </p:txBody>
      </p:sp>
      <p:pic>
        <p:nvPicPr>
          <p:cNvPr id="4" name="Segnaposto contenuto 7">
            <a:extLst>
              <a:ext uri="{FF2B5EF4-FFF2-40B4-BE49-F238E27FC236}">
                <a16:creationId xmlns:a16="http://schemas.microsoft.com/office/drawing/2014/main" id="{145A9B7D-318F-3641-B5DE-E5CFBBFBD6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9202" y="11430"/>
            <a:ext cx="2084798" cy="1389865"/>
          </a:xfrm>
          <a:prstGeom prst="rect">
            <a:avLst/>
          </a:prstGeom>
        </p:spPr>
      </p:pic>
    </p:spTree>
    <p:extLst>
      <p:ext uri="{BB962C8B-B14F-4D97-AF65-F5344CB8AC3E}">
        <p14:creationId xmlns:p14="http://schemas.microsoft.com/office/powerpoint/2010/main" val="26442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36B22C-14C7-B54F-B3C2-BDD0C80E504C}"/>
              </a:ext>
            </a:extLst>
          </p:cNvPr>
          <p:cNvSpPr>
            <a:spLocks noGrp="1"/>
          </p:cNvSpPr>
          <p:nvPr>
            <p:ph type="title"/>
          </p:nvPr>
        </p:nvSpPr>
        <p:spPr/>
        <p:txBody>
          <a:bodyPr/>
          <a:lstStyle/>
          <a:p>
            <a:r>
              <a:rPr lang="it-IT" dirty="0"/>
              <a:t>GESTIRE I POSSIBILI PROBLEMI</a:t>
            </a:r>
          </a:p>
        </p:txBody>
      </p:sp>
      <p:sp>
        <p:nvSpPr>
          <p:cNvPr id="3" name="Segnaposto contenuto 2">
            <a:extLst>
              <a:ext uri="{FF2B5EF4-FFF2-40B4-BE49-F238E27FC236}">
                <a16:creationId xmlns:a16="http://schemas.microsoft.com/office/drawing/2014/main" id="{D334C31E-F4D9-0547-9583-67FE062CACF3}"/>
              </a:ext>
            </a:extLst>
          </p:cNvPr>
          <p:cNvSpPr>
            <a:spLocks noGrp="1"/>
          </p:cNvSpPr>
          <p:nvPr>
            <p:ph idx="1"/>
          </p:nvPr>
        </p:nvSpPr>
        <p:spPr/>
        <p:txBody>
          <a:bodyPr>
            <a:normAutofit/>
          </a:bodyPr>
          <a:lstStyle/>
          <a:p>
            <a:r>
              <a:rPr lang="it-IT" b="1" dirty="0"/>
              <a:t>Non anticipare troppo in fretta l'ora di andare a dormire</a:t>
            </a:r>
            <a:r>
              <a:rPr lang="it-IT" dirty="0"/>
              <a:t>. Una volta che il bambino riesce ad addormentarsi rapidamente, i genitori possono spostare improvvisamente l'ora di andare a dormire e il bambino probabilmente non sarà in grado di addormentarsi, con il risultato che si ritornerà alle proteste all’addormentamento.</a:t>
            </a:r>
          </a:p>
          <a:p>
            <a:r>
              <a:rPr lang="it-IT" dirty="0"/>
              <a:t>L'importanza di un </a:t>
            </a:r>
            <a:r>
              <a:rPr lang="it-IT" b="1" dirty="0"/>
              <a:t>programma di sonno coerente </a:t>
            </a:r>
            <a:r>
              <a:rPr lang="it-IT" dirty="0"/>
              <a:t>sia nei giorni feriali che nei fine settimana. </a:t>
            </a:r>
          </a:p>
        </p:txBody>
      </p:sp>
    </p:spTree>
    <p:extLst>
      <p:ext uri="{BB962C8B-B14F-4D97-AF65-F5344CB8AC3E}">
        <p14:creationId xmlns:p14="http://schemas.microsoft.com/office/powerpoint/2010/main" val="36143780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EA529D-BF50-F442-9C55-FC9EE9AF0FA7}"/>
              </a:ext>
            </a:extLst>
          </p:cNvPr>
          <p:cNvSpPr>
            <a:spLocks noGrp="1"/>
          </p:cNvSpPr>
          <p:nvPr>
            <p:ph type="title"/>
          </p:nvPr>
        </p:nvSpPr>
        <p:spPr/>
        <p:txBody>
          <a:bodyPr>
            <a:normAutofit fontScale="90000"/>
          </a:bodyPr>
          <a:lstStyle/>
          <a:p>
            <a:r>
              <a:rPr lang="it-IT" b="1" dirty="0"/>
              <a:t>ESTINZIONE GRADUALE</a:t>
            </a:r>
            <a:br>
              <a:rPr lang="it-IT" dirty="0"/>
            </a:br>
            <a:r>
              <a:rPr lang="it-IT" dirty="0"/>
              <a:t>NELL’INSONNIA DA MAL DEFINIZIONE DEL LIMITE</a:t>
            </a:r>
          </a:p>
        </p:txBody>
      </p:sp>
      <p:sp>
        <p:nvSpPr>
          <p:cNvPr id="3" name="Segnaposto contenuto 2">
            <a:extLst>
              <a:ext uri="{FF2B5EF4-FFF2-40B4-BE49-F238E27FC236}">
                <a16:creationId xmlns:a16="http://schemas.microsoft.com/office/drawing/2014/main" id="{B84AE55B-3E2D-DF43-B0E8-E92B7B069A26}"/>
              </a:ext>
            </a:extLst>
          </p:cNvPr>
          <p:cNvSpPr>
            <a:spLocks noGrp="1"/>
          </p:cNvSpPr>
          <p:nvPr>
            <p:ph idx="1"/>
          </p:nvPr>
        </p:nvSpPr>
        <p:spPr>
          <a:xfrm>
            <a:off x="628650" y="1468486"/>
            <a:ext cx="7886700" cy="3263504"/>
          </a:xfrm>
        </p:spPr>
        <p:txBody>
          <a:bodyPr/>
          <a:lstStyle/>
          <a:p>
            <a:r>
              <a:rPr lang="it-IT" dirty="0"/>
              <a:t>Le resistenze all’addormentamento nei bambini più grandi spesso finiscono con la presenza del genitore quando il bambino finalmente si addormenta (ad esempio, sdraiandosi accanto al bambino, permettendo al bambino di entrare nel letto dei genitori)</a:t>
            </a:r>
          </a:p>
          <a:p>
            <a:r>
              <a:rPr lang="it-IT" dirty="0"/>
              <a:t>Anche i questi bambini può essere applicata l’estinzione graduale</a:t>
            </a:r>
          </a:p>
          <a:p>
            <a:r>
              <a:rPr lang="it-IT" dirty="0"/>
              <a:t>La capacità del bambino di alzarsi dal letto può richiedere ulteriori modifiche</a:t>
            </a:r>
          </a:p>
        </p:txBody>
      </p:sp>
      <p:pic>
        <p:nvPicPr>
          <p:cNvPr id="4" name="Immagine 3">
            <a:extLst>
              <a:ext uri="{FF2B5EF4-FFF2-40B4-BE49-F238E27FC236}">
                <a16:creationId xmlns:a16="http://schemas.microsoft.com/office/drawing/2014/main" id="{26E7BAA5-04E0-C44A-8823-B2D495E6C714}"/>
              </a:ext>
            </a:extLst>
          </p:cNvPr>
          <p:cNvPicPr>
            <a:picLocks noChangeAspect="1"/>
          </p:cNvPicPr>
          <p:nvPr/>
        </p:nvPicPr>
        <p:blipFill>
          <a:blip r:embed="rId2"/>
          <a:stretch>
            <a:fillRect/>
          </a:stretch>
        </p:blipFill>
        <p:spPr>
          <a:xfrm>
            <a:off x="5580112" y="3471206"/>
            <a:ext cx="2211125" cy="1656184"/>
          </a:xfrm>
          <a:prstGeom prst="ellipse">
            <a:avLst/>
          </a:prstGeom>
        </p:spPr>
      </p:pic>
    </p:spTree>
    <p:extLst>
      <p:ext uri="{BB962C8B-B14F-4D97-AF65-F5344CB8AC3E}">
        <p14:creationId xmlns:p14="http://schemas.microsoft.com/office/powerpoint/2010/main" val="1881049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7ACA99-6F0E-9D47-A293-4E42751300D6}"/>
              </a:ext>
            </a:extLst>
          </p:cNvPr>
          <p:cNvSpPr>
            <a:spLocks noGrp="1"/>
          </p:cNvSpPr>
          <p:nvPr>
            <p:ph type="title"/>
          </p:nvPr>
        </p:nvSpPr>
        <p:spPr/>
        <p:txBody>
          <a:bodyPr>
            <a:normAutofit fontScale="90000"/>
          </a:bodyPr>
          <a:lstStyle/>
          <a:p>
            <a:r>
              <a:rPr lang="it-IT" b="1" dirty="0"/>
              <a:t>ESTINZIONE GRADUALE</a:t>
            </a:r>
            <a:br>
              <a:rPr lang="it-IT" dirty="0"/>
            </a:br>
            <a:r>
              <a:rPr lang="it-IT" dirty="0"/>
              <a:t>NELL’INSONNIA DA MAL DEFINIZIONE DEI LIMITI</a:t>
            </a:r>
          </a:p>
        </p:txBody>
      </p:sp>
      <p:sp>
        <p:nvSpPr>
          <p:cNvPr id="3" name="Segnaposto contenuto 2">
            <a:extLst>
              <a:ext uri="{FF2B5EF4-FFF2-40B4-BE49-F238E27FC236}">
                <a16:creationId xmlns:a16="http://schemas.microsoft.com/office/drawing/2014/main" id="{A60AFAA1-357C-0F4D-B6B9-D35B1756EA86}"/>
              </a:ext>
            </a:extLst>
          </p:cNvPr>
          <p:cNvSpPr>
            <a:spLocks noGrp="1"/>
          </p:cNvSpPr>
          <p:nvPr>
            <p:ph idx="1"/>
          </p:nvPr>
        </p:nvSpPr>
        <p:spPr/>
        <p:txBody>
          <a:bodyPr>
            <a:normAutofit/>
          </a:bodyPr>
          <a:lstStyle/>
          <a:p>
            <a:pPr marL="457200" indent="-457200">
              <a:buFont typeface="+mj-lt"/>
              <a:buAutoNum type="arabicPeriod"/>
            </a:pPr>
            <a:r>
              <a:rPr lang="it-IT" dirty="0"/>
              <a:t>Ridurre gradualmente la presenza del genitore (Camping out)</a:t>
            </a:r>
          </a:p>
          <a:p>
            <a:pPr marL="457200" indent="-457200">
              <a:buFont typeface="+mj-lt"/>
              <a:buAutoNum type="arabicPeriod"/>
            </a:pPr>
            <a:r>
              <a:rPr lang="it-IT" dirty="0"/>
              <a:t>Aumentare i tempi di assenza del genitore («Scusami ma…»)</a:t>
            </a:r>
          </a:p>
          <a:p>
            <a:pPr marL="457200" indent="-457200">
              <a:buFont typeface="+mj-lt"/>
              <a:buAutoNum type="arabicPeriod"/>
            </a:pPr>
            <a:r>
              <a:rPr lang="it-IT" dirty="0"/>
              <a:t>Controlli frequenti con rinforzo positivo (visite programmate con rinforzo)</a:t>
            </a:r>
          </a:p>
          <a:p>
            <a:pPr marL="0" indent="0">
              <a:buNone/>
            </a:pPr>
            <a:endParaRPr lang="it-IT" dirty="0"/>
          </a:p>
          <a:p>
            <a:pPr marL="0" indent="0" algn="ctr">
              <a:buNone/>
            </a:pPr>
            <a:r>
              <a:rPr lang="it-IT" b="1" dirty="0"/>
              <a:t>Il risultato è il medesimo ossia che il bambino impari ad addormentarsi senza genitore</a:t>
            </a:r>
          </a:p>
          <a:p>
            <a:pPr marL="0" indent="0" algn="ctr">
              <a:buNone/>
            </a:pPr>
            <a:r>
              <a:rPr lang="it-IT" dirty="0"/>
              <a:t>Il tipo di approccio da usare va deciso con i genitori</a:t>
            </a:r>
          </a:p>
          <a:p>
            <a:endParaRPr lang="it-IT" dirty="0"/>
          </a:p>
          <a:p>
            <a:endParaRPr lang="it-IT" dirty="0"/>
          </a:p>
          <a:p>
            <a:endParaRPr lang="it-IT" dirty="0"/>
          </a:p>
        </p:txBody>
      </p:sp>
    </p:spTree>
    <p:extLst>
      <p:ext uri="{BB962C8B-B14F-4D97-AF65-F5344CB8AC3E}">
        <p14:creationId xmlns:p14="http://schemas.microsoft.com/office/powerpoint/2010/main" val="214240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A1DDD8-ED04-1C4F-B817-EB3574B27DC5}"/>
              </a:ext>
            </a:extLst>
          </p:cNvPr>
          <p:cNvSpPr>
            <a:spLocks noGrp="1"/>
          </p:cNvSpPr>
          <p:nvPr>
            <p:ph type="title"/>
          </p:nvPr>
        </p:nvSpPr>
        <p:spPr>
          <a:xfrm>
            <a:off x="628650" y="411510"/>
            <a:ext cx="7886700" cy="994172"/>
          </a:xfrm>
        </p:spPr>
        <p:txBody>
          <a:bodyPr>
            <a:noAutofit/>
          </a:bodyPr>
          <a:lstStyle/>
          <a:p>
            <a:pPr algn="ctr"/>
            <a:r>
              <a:rPr lang="it-IT" sz="3000" b="1" dirty="0"/>
              <a:t>RIDUZIONE GRADUALE DELLA PRESENZA DEL GENITORE </a:t>
            </a:r>
            <a:br>
              <a:rPr lang="it-IT" sz="3000" dirty="0"/>
            </a:br>
            <a:endParaRPr lang="it-IT" sz="3000" dirty="0"/>
          </a:p>
        </p:txBody>
      </p:sp>
      <p:sp>
        <p:nvSpPr>
          <p:cNvPr id="3" name="Segnaposto contenuto 2">
            <a:extLst>
              <a:ext uri="{FF2B5EF4-FFF2-40B4-BE49-F238E27FC236}">
                <a16:creationId xmlns:a16="http://schemas.microsoft.com/office/drawing/2014/main" id="{D62099F1-C779-584F-BCBF-11F99A3E4FDF}"/>
              </a:ext>
            </a:extLst>
          </p:cNvPr>
          <p:cNvSpPr>
            <a:spLocks noGrp="1"/>
          </p:cNvSpPr>
          <p:nvPr>
            <p:ph idx="1"/>
          </p:nvPr>
        </p:nvSpPr>
        <p:spPr/>
        <p:txBody>
          <a:bodyPr>
            <a:normAutofit/>
          </a:bodyPr>
          <a:lstStyle/>
          <a:p>
            <a:r>
              <a:rPr lang="it-IT" dirty="0"/>
              <a:t>Dopo aver stabilito un </a:t>
            </a:r>
            <a:r>
              <a:rPr lang="it-IT" b="1" dirty="0"/>
              <a:t>orario e una routine di addormentamento </a:t>
            </a:r>
            <a:r>
              <a:rPr lang="it-IT" dirty="0"/>
              <a:t>coerenti, il bambino viene messo a letto e il </a:t>
            </a:r>
            <a:r>
              <a:rPr lang="it-IT" b="1" dirty="0"/>
              <a:t>genitore rimane con il bambino finché non si addormenta. </a:t>
            </a:r>
          </a:p>
          <a:p>
            <a:r>
              <a:rPr lang="it-IT" dirty="0"/>
              <a:t>Le </a:t>
            </a:r>
            <a:r>
              <a:rPr lang="it-IT" b="1" dirty="0"/>
              <a:t>interazioni</a:t>
            </a:r>
            <a:r>
              <a:rPr lang="it-IT" dirty="0"/>
              <a:t> dei genitori con il bambino dovrebbero essere </a:t>
            </a:r>
            <a:r>
              <a:rPr lang="it-IT" b="1" dirty="0"/>
              <a:t>minime, </a:t>
            </a:r>
            <a:r>
              <a:rPr lang="it-IT" dirty="0"/>
              <a:t>non dovrebbero parlare con a lungo con il bambino o rispondere a domande ripetute.</a:t>
            </a:r>
          </a:p>
          <a:p>
            <a:r>
              <a:rPr lang="it-IT" dirty="0"/>
              <a:t>Dopo 3-5 notti in cui il bambino è in grado di addormentarsi nel proprio letto con il genitore presente, </a:t>
            </a:r>
            <a:r>
              <a:rPr lang="it-IT" b="1" dirty="0"/>
              <a:t>si siede più lontano </a:t>
            </a:r>
            <a:r>
              <a:rPr lang="it-IT" dirty="0"/>
              <a:t>(ad esempio, si sposta di 1 metro ogni 3-5 notti verso a porta fino ad uscire in corridoio</a:t>
            </a:r>
          </a:p>
          <a:p>
            <a:endParaRPr lang="it-IT" dirty="0"/>
          </a:p>
        </p:txBody>
      </p:sp>
    </p:spTree>
    <p:extLst>
      <p:ext uri="{BB962C8B-B14F-4D97-AF65-F5344CB8AC3E}">
        <p14:creationId xmlns:p14="http://schemas.microsoft.com/office/powerpoint/2010/main" val="362342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0C3A8A-98F5-434A-B12A-19DAC3DE22D0}"/>
              </a:ext>
            </a:extLst>
          </p:cNvPr>
          <p:cNvSpPr>
            <a:spLocks noGrp="1"/>
          </p:cNvSpPr>
          <p:nvPr>
            <p:ph type="title"/>
          </p:nvPr>
        </p:nvSpPr>
        <p:spPr/>
        <p:txBody>
          <a:bodyPr/>
          <a:lstStyle/>
          <a:p>
            <a:r>
              <a:rPr lang="it-IT" dirty="0"/>
              <a:t>GESTIRE I POSSIBILI PROBLEMI</a:t>
            </a:r>
          </a:p>
        </p:txBody>
      </p:sp>
      <p:sp>
        <p:nvSpPr>
          <p:cNvPr id="3" name="Segnaposto contenuto 2">
            <a:extLst>
              <a:ext uri="{FF2B5EF4-FFF2-40B4-BE49-F238E27FC236}">
                <a16:creationId xmlns:a16="http://schemas.microsoft.com/office/drawing/2014/main" id="{9681040D-24CC-734D-B50B-BC3E7D4A9243}"/>
              </a:ext>
            </a:extLst>
          </p:cNvPr>
          <p:cNvSpPr>
            <a:spLocks noGrp="1"/>
          </p:cNvSpPr>
          <p:nvPr>
            <p:ph idx="1"/>
          </p:nvPr>
        </p:nvSpPr>
        <p:spPr>
          <a:xfrm>
            <a:off x="628650" y="1203598"/>
            <a:ext cx="7886700" cy="3774281"/>
          </a:xfrm>
        </p:spPr>
        <p:txBody>
          <a:bodyPr>
            <a:normAutofit fontScale="92500" lnSpcReduction="20000"/>
          </a:bodyPr>
          <a:lstStyle/>
          <a:p>
            <a:r>
              <a:rPr lang="it-IT" b="1" dirty="0"/>
              <a:t>Ricordare ai genitori di non interagire con il bambino. </a:t>
            </a:r>
            <a:r>
              <a:rPr lang="it-IT" dirty="0"/>
              <a:t>Per molti bambini, la presenza del genitore può aumentare le richieste di attenzione; i bambini possono fare domande o provare ad avere una conversazione con il genitore. Se ciò accade, il genitore dovrebbe semplicemente dare ripetutamente una risposta predeterminata (ad esempio, "È ora di dormire adesso, ti voglio bene"). Se il genitore non è in grado di farlo o se la sua presenza aumenta la latenza di sonno, allora dovrebbe essere utilizzato un approccio alternativo.</a:t>
            </a:r>
          </a:p>
          <a:p>
            <a:r>
              <a:rPr lang="it-IT" b="1" dirty="0"/>
              <a:t>Identificare una risposta coerente ai risvegli notturni </a:t>
            </a:r>
            <a:r>
              <a:rPr lang="it-IT" dirty="0"/>
              <a:t>per i bambini che cercano i genitori nel cuore della notte o che migrano verso il letto dei genitori, prima di iniziare il trattamento. Le opzioni includono semplicemente lasciare che il bambino entri nel letto dei genitori al primo risveglio o accompagnare costantemente il bambino a letto ogni volta e rimanere presente finché non ritorna a dormire. I genitori che non si accorgono che il loro bambino migra nel loro letto ma vogliono che rimanga nel suo letto dovrebbero essere incoraggiati a chiudere la porta e ad appendere qualche tipo di campanello alla porta per avvisarli di quando entra il bambino.</a:t>
            </a:r>
          </a:p>
          <a:p>
            <a:endParaRPr lang="it-IT" dirty="0"/>
          </a:p>
          <a:p>
            <a:endParaRPr lang="it-IT" dirty="0"/>
          </a:p>
        </p:txBody>
      </p:sp>
    </p:spTree>
    <p:extLst>
      <p:ext uri="{BB962C8B-B14F-4D97-AF65-F5344CB8AC3E}">
        <p14:creationId xmlns:p14="http://schemas.microsoft.com/office/powerpoint/2010/main" val="13161721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C3C762-88E2-FD47-BC18-25F2D2CE725F}"/>
              </a:ext>
            </a:extLst>
          </p:cNvPr>
          <p:cNvSpPr>
            <a:spLocks noGrp="1"/>
          </p:cNvSpPr>
          <p:nvPr>
            <p:ph type="title"/>
          </p:nvPr>
        </p:nvSpPr>
        <p:spPr/>
        <p:txBody>
          <a:bodyPr>
            <a:normAutofit fontScale="90000"/>
          </a:bodyPr>
          <a:lstStyle/>
          <a:p>
            <a:pPr algn="ctr"/>
            <a:r>
              <a:rPr lang="it-IT" b="1" dirty="0"/>
              <a:t>AUMENTARE I TEMPI DI ASSENZA DEL GENITORE («SCUSAMI MA…»)</a:t>
            </a:r>
          </a:p>
        </p:txBody>
      </p:sp>
      <p:sp>
        <p:nvSpPr>
          <p:cNvPr id="3" name="Segnaposto contenuto 2">
            <a:extLst>
              <a:ext uri="{FF2B5EF4-FFF2-40B4-BE49-F238E27FC236}">
                <a16:creationId xmlns:a16="http://schemas.microsoft.com/office/drawing/2014/main" id="{277A8FD2-C300-7049-8827-ADB95482A8FC}"/>
              </a:ext>
            </a:extLst>
          </p:cNvPr>
          <p:cNvSpPr>
            <a:spLocks noGrp="1"/>
          </p:cNvSpPr>
          <p:nvPr>
            <p:ph idx="1"/>
          </p:nvPr>
        </p:nvSpPr>
        <p:spPr>
          <a:xfrm>
            <a:off x="628650" y="1585242"/>
            <a:ext cx="7886700" cy="3146748"/>
          </a:xfrm>
        </p:spPr>
        <p:txBody>
          <a:bodyPr>
            <a:noAutofit/>
          </a:bodyPr>
          <a:lstStyle/>
          <a:p>
            <a:r>
              <a:rPr lang="it-IT" sz="1800" dirty="0"/>
              <a:t>Utilizzando un diario del sonno per 1 settimana, </a:t>
            </a:r>
            <a:r>
              <a:rPr lang="it-IT" sz="1800" b="1" dirty="0"/>
              <a:t>identificare quanto tempo impiega il bambino ad addormentarsi con un genitore presente </a:t>
            </a:r>
            <a:r>
              <a:rPr lang="it-IT" sz="1800" dirty="0"/>
              <a:t>(dando per scontato che siano già in atto una buona igiene del sonno e routine di addormentamento).</a:t>
            </a:r>
          </a:p>
          <a:p>
            <a:r>
              <a:rPr lang="it-IT" sz="1800" b="1" dirty="0"/>
              <a:t>Rimanere con il bambino per la metà del tempo</a:t>
            </a:r>
            <a:r>
              <a:rPr lang="it-IT" sz="1800" dirty="0"/>
              <a:t> normalmente necessario al bambino per addormentarsi (ad esempio, 10 minuti se SOL è 20 minuti).</a:t>
            </a:r>
          </a:p>
          <a:p>
            <a:r>
              <a:rPr lang="it-IT" sz="1800" dirty="0"/>
              <a:t>Dopo il tempo stabilito (ad esempio 10 minuti), </a:t>
            </a:r>
            <a:r>
              <a:rPr lang="it-IT" sz="1800" b="1" dirty="0"/>
              <a:t>il genitore fa una breve uscita </a:t>
            </a:r>
            <a:r>
              <a:rPr lang="it-IT" sz="1800" dirty="0"/>
              <a:t>(1 minuto per le prime notti) utilizzando </a:t>
            </a:r>
            <a:r>
              <a:rPr lang="it-IT" sz="1800" b="1" dirty="0"/>
              <a:t>qualche tipo di scusa </a:t>
            </a:r>
            <a:r>
              <a:rPr lang="it-IT" sz="1800" dirty="0"/>
              <a:t>(ad esempio "devo lavarmi i denti"). </a:t>
            </a:r>
          </a:p>
        </p:txBody>
      </p:sp>
    </p:spTree>
    <p:extLst>
      <p:ext uri="{BB962C8B-B14F-4D97-AF65-F5344CB8AC3E}">
        <p14:creationId xmlns:p14="http://schemas.microsoft.com/office/powerpoint/2010/main" val="4058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Ovale 5"/>
          <p:cNvSpPr/>
          <p:nvPr/>
        </p:nvSpPr>
        <p:spPr>
          <a:xfrm>
            <a:off x="7776864" y="0"/>
            <a:ext cx="1403648" cy="12241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Titolo 2">
            <a:extLst>
              <a:ext uri="{FF2B5EF4-FFF2-40B4-BE49-F238E27FC236}">
                <a16:creationId xmlns:a16="http://schemas.microsoft.com/office/drawing/2014/main" id="{FD6C3CF2-1411-E74C-9419-AFE4C65031E5}"/>
              </a:ext>
            </a:extLst>
          </p:cNvPr>
          <p:cNvSpPr>
            <a:spLocks noGrp="1"/>
          </p:cNvSpPr>
          <p:nvPr>
            <p:ph type="title"/>
          </p:nvPr>
        </p:nvSpPr>
        <p:spPr/>
        <p:txBody>
          <a:bodyPr>
            <a:normAutofit/>
          </a:bodyPr>
          <a:lstStyle/>
          <a:p>
            <a:pPr algn="ctr"/>
            <a:r>
              <a:rPr lang="it-IT" b="1" dirty="0"/>
              <a:t>«</a:t>
            </a:r>
            <a:r>
              <a:rPr lang="it-IT" b="1" dirty="0" err="1"/>
              <a:t>ABCs</a:t>
            </a:r>
            <a:r>
              <a:rPr lang="it-IT" b="1" dirty="0"/>
              <a:t> of SLEEPING»</a:t>
            </a:r>
            <a:endParaRPr lang="it-IT" dirty="0"/>
          </a:p>
        </p:txBody>
      </p:sp>
      <p:pic>
        <p:nvPicPr>
          <p:cNvPr id="4" name="Segnaposto contenuto 3">
            <a:extLst>
              <a:ext uri="{FF2B5EF4-FFF2-40B4-BE49-F238E27FC236}">
                <a16:creationId xmlns:a16="http://schemas.microsoft.com/office/drawing/2014/main" id="{BEFF95D4-B6D1-944E-803A-0BA3AD936530}"/>
              </a:ext>
            </a:extLst>
          </p:cNvPr>
          <p:cNvPicPr>
            <a:picLocks noGrp="1" noChangeAspect="1"/>
          </p:cNvPicPr>
          <p:nvPr>
            <p:ph idx="1"/>
          </p:nvPr>
        </p:nvPicPr>
        <p:blipFill>
          <a:blip r:embed="rId3"/>
          <a:stretch>
            <a:fillRect/>
          </a:stretch>
        </p:blipFill>
        <p:spPr>
          <a:xfrm>
            <a:off x="1758950" y="1388269"/>
            <a:ext cx="5626100" cy="3225800"/>
          </a:xfrm>
          <a:prstGeom prst="rect">
            <a:avLst/>
          </a:prstGeom>
          <a:solidFill>
            <a:schemeClr val="bg1"/>
          </a:solidFill>
        </p:spPr>
      </p:pic>
      <p:pic>
        <p:nvPicPr>
          <p:cNvPr id="2" name="Immagine 1">
            <a:extLst>
              <a:ext uri="{FF2B5EF4-FFF2-40B4-BE49-F238E27FC236}">
                <a16:creationId xmlns:a16="http://schemas.microsoft.com/office/drawing/2014/main" id="{EB4F1EF1-0CB2-6B46-A3C9-FC41390043F9}"/>
              </a:ext>
            </a:extLst>
          </p:cNvPr>
          <p:cNvPicPr>
            <a:picLocks noChangeAspect="1"/>
          </p:cNvPicPr>
          <p:nvPr/>
        </p:nvPicPr>
        <p:blipFill>
          <a:blip r:embed="rId4"/>
          <a:stretch>
            <a:fillRect/>
          </a:stretch>
        </p:blipFill>
        <p:spPr>
          <a:xfrm>
            <a:off x="6564570" y="29505"/>
            <a:ext cx="2549975" cy="1434786"/>
          </a:xfrm>
          <a:prstGeom prst="rect">
            <a:avLst/>
          </a:prstGeom>
        </p:spPr>
      </p:pic>
    </p:spTree>
    <p:extLst>
      <p:ext uri="{BB962C8B-B14F-4D97-AF65-F5344CB8AC3E}">
        <p14:creationId xmlns:p14="http://schemas.microsoft.com/office/powerpoint/2010/main" val="34412100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0DC703-06A0-0F4E-B493-C5236631BAE5}"/>
              </a:ext>
            </a:extLst>
          </p:cNvPr>
          <p:cNvSpPr>
            <a:spLocks noGrp="1"/>
          </p:cNvSpPr>
          <p:nvPr>
            <p:ph type="title"/>
          </p:nvPr>
        </p:nvSpPr>
        <p:spPr/>
        <p:txBody>
          <a:bodyPr>
            <a:normAutofit fontScale="90000"/>
          </a:bodyPr>
          <a:lstStyle/>
          <a:p>
            <a:pPr algn="ctr"/>
            <a:r>
              <a:rPr lang="it-IT" b="1" dirty="0"/>
              <a:t>AUMENTARE I TEMPI DI ASSENZA DEL GENITORE («SCUSAMI MA…»)</a:t>
            </a:r>
            <a:endParaRPr lang="it-IT" dirty="0"/>
          </a:p>
        </p:txBody>
      </p:sp>
      <p:sp>
        <p:nvSpPr>
          <p:cNvPr id="3" name="Segnaposto contenuto 2">
            <a:extLst>
              <a:ext uri="{FF2B5EF4-FFF2-40B4-BE49-F238E27FC236}">
                <a16:creationId xmlns:a16="http://schemas.microsoft.com/office/drawing/2014/main" id="{61D65643-0AD0-9B44-84EB-7653A4AEF705}"/>
              </a:ext>
            </a:extLst>
          </p:cNvPr>
          <p:cNvSpPr>
            <a:spLocks noGrp="1"/>
          </p:cNvSpPr>
          <p:nvPr>
            <p:ph idx="1"/>
          </p:nvPr>
        </p:nvSpPr>
        <p:spPr>
          <a:xfrm>
            <a:off x="628650" y="1540494"/>
            <a:ext cx="7886700" cy="3263504"/>
          </a:xfrm>
        </p:spPr>
        <p:txBody>
          <a:bodyPr>
            <a:normAutofit/>
          </a:bodyPr>
          <a:lstStyle/>
          <a:p>
            <a:r>
              <a:rPr lang="it-IT" sz="2000" dirty="0"/>
              <a:t>Dopo la breve pausa, </a:t>
            </a:r>
            <a:r>
              <a:rPr lang="it-IT" sz="2000" b="1" dirty="0"/>
              <a:t>il genitore ritorna</a:t>
            </a:r>
            <a:r>
              <a:rPr lang="it-IT" sz="2000" dirty="0"/>
              <a:t>, elogia il bambino, e rimane finché non si addormenta. In alternativa, il genitore può fornire al bambino un piccolo gettone (ad esempio biglia in barattolo) per premiarlo per essere rimasto tranquillamente a letto, che potrà essere scambiata al mattino con un premio</a:t>
            </a:r>
          </a:p>
          <a:p>
            <a:r>
              <a:rPr lang="it-IT" sz="2000" dirty="0"/>
              <a:t>Ogni notte </a:t>
            </a:r>
            <a:r>
              <a:rPr lang="it-IT" sz="2000" b="1" dirty="0"/>
              <a:t>la pausa si allunga un po' </a:t>
            </a:r>
            <a:r>
              <a:rPr lang="it-IT" sz="2000" dirty="0"/>
              <a:t>(ad esempio, si aggiunge 1 minuto) finché il bambino non si addormenta autonomamente senza il genitore nella stanza</a:t>
            </a:r>
          </a:p>
        </p:txBody>
      </p:sp>
    </p:spTree>
    <p:extLst>
      <p:ext uri="{BB962C8B-B14F-4D97-AF65-F5344CB8AC3E}">
        <p14:creationId xmlns:p14="http://schemas.microsoft.com/office/powerpoint/2010/main" val="426042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50F677-8F94-D244-860C-0BDF788E1D73}"/>
              </a:ext>
            </a:extLst>
          </p:cNvPr>
          <p:cNvSpPr>
            <a:spLocks noGrp="1"/>
          </p:cNvSpPr>
          <p:nvPr>
            <p:ph type="title"/>
          </p:nvPr>
        </p:nvSpPr>
        <p:spPr/>
        <p:txBody>
          <a:bodyPr/>
          <a:lstStyle/>
          <a:p>
            <a:r>
              <a:rPr lang="it-IT" dirty="0"/>
              <a:t>GESTIRE I POSSIBILI PROBLEMI</a:t>
            </a:r>
          </a:p>
        </p:txBody>
      </p:sp>
      <p:sp>
        <p:nvSpPr>
          <p:cNvPr id="3" name="Segnaposto contenuto 2">
            <a:extLst>
              <a:ext uri="{FF2B5EF4-FFF2-40B4-BE49-F238E27FC236}">
                <a16:creationId xmlns:a16="http://schemas.microsoft.com/office/drawing/2014/main" id="{4B8ADD93-A2AA-4849-AFB1-764782450C17}"/>
              </a:ext>
            </a:extLst>
          </p:cNvPr>
          <p:cNvSpPr>
            <a:spLocks noGrp="1"/>
          </p:cNvSpPr>
          <p:nvPr>
            <p:ph idx="1"/>
          </p:nvPr>
        </p:nvSpPr>
        <p:spPr/>
        <p:txBody>
          <a:bodyPr>
            <a:normAutofit/>
          </a:bodyPr>
          <a:lstStyle/>
          <a:p>
            <a:r>
              <a:rPr lang="it-IT" b="1" dirty="0"/>
              <a:t>Per SOL prolungati </a:t>
            </a:r>
            <a:r>
              <a:rPr lang="it-IT" dirty="0"/>
              <a:t>(il bambino impiega regolarmente più di 30 minuti per addormentarsi). In questo caso, sarebbe utile implementare prima o contemporaneamente BEDTIME FADING</a:t>
            </a:r>
          </a:p>
          <a:p>
            <a:r>
              <a:rPr lang="it-IT" b="1" dirty="0"/>
              <a:t>Ricordare ai genitori di rientrare sempre dalla pausa</a:t>
            </a:r>
            <a:r>
              <a:rPr lang="it-IT" dirty="0"/>
              <a:t>. Man mano che la pausa diventa sempre più lunga, i genitori possono impegnarsi in altre attività e dimenticare di tornare nella stanza del bambino. Se ciò accade, il bambino potrebbe non fidarsi del ritorno del genitore, con un conseguente aumento delle chiamate e delle proteste prima di andare a dormire. Dovrebbero impostare un timer per assicurarsi che si ricordino di tornare. </a:t>
            </a:r>
          </a:p>
        </p:txBody>
      </p:sp>
    </p:spTree>
    <p:extLst>
      <p:ext uri="{BB962C8B-B14F-4D97-AF65-F5344CB8AC3E}">
        <p14:creationId xmlns:p14="http://schemas.microsoft.com/office/powerpoint/2010/main" val="33909697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55D6A6-9882-D448-A842-4663E18871BA}"/>
              </a:ext>
            </a:extLst>
          </p:cNvPr>
          <p:cNvSpPr>
            <a:spLocks noGrp="1"/>
          </p:cNvSpPr>
          <p:nvPr>
            <p:ph type="title"/>
          </p:nvPr>
        </p:nvSpPr>
        <p:spPr/>
        <p:txBody>
          <a:bodyPr/>
          <a:lstStyle/>
          <a:p>
            <a:r>
              <a:rPr lang="it-IT" dirty="0"/>
              <a:t>GESTIRE I POSSIBILI PROBLEMI</a:t>
            </a:r>
          </a:p>
        </p:txBody>
      </p:sp>
      <p:sp>
        <p:nvSpPr>
          <p:cNvPr id="3" name="Segnaposto contenuto 2">
            <a:extLst>
              <a:ext uri="{FF2B5EF4-FFF2-40B4-BE49-F238E27FC236}">
                <a16:creationId xmlns:a16="http://schemas.microsoft.com/office/drawing/2014/main" id="{A79186EC-8622-9448-8F7D-90DFC854214C}"/>
              </a:ext>
            </a:extLst>
          </p:cNvPr>
          <p:cNvSpPr>
            <a:spLocks noGrp="1"/>
          </p:cNvSpPr>
          <p:nvPr>
            <p:ph idx="1"/>
          </p:nvPr>
        </p:nvSpPr>
        <p:spPr>
          <a:xfrm>
            <a:off x="628650" y="1369218"/>
            <a:ext cx="7886700" cy="3578795"/>
          </a:xfrm>
        </p:spPr>
        <p:txBody>
          <a:bodyPr>
            <a:normAutofit fontScale="92500" lnSpcReduction="10000"/>
          </a:bodyPr>
          <a:lstStyle/>
          <a:p>
            <a:r>
              <a:rPr lang="it-IT" b="1" dirty="0"/>
              <a:t>Considera l'idea di fornire un piccolo gettone o un adesivo </a:t>
            </a:r>
            <a:r>
              <a:rPr lang="it-IT" dirty="0"/>
              <a:t>una volta che il bambino si è </a:t>
            </a:r>
            <a:r>
              <a:rPr lang="it-IT" b="1" dirty="0"/>
              <a:t>addormentato</a:t>
            </a:r>
            <a:r>
              <a:rPr lang="it-IT" dirty="0"/>
              <a:t>. A volte i bambini credono che i loro genitori non siano mai tornati dalla pausa se si addormentano mentre il genitore era fuori dalla stanza. In questi casi il genitore può lasciare un piccolo segno al bambino che è tornato</a:t>
            </a:r>
          </a:p>
          <a:p>
            <a:r>
              <a:rPr lang="it-IT" b="1" dirty="0"/>
              <a:t>Se il bambino si alza dal letto prima del ritorno del genitore, </a:t>
            </a:r>
            <a:r>
              <a:rPr lang="it-IT" dirty="0"/>
              <a:t>dovrà abbreviare il tempo della pausa iniziale (fino a pochi secondi se necessario). Ciò aumenta la probabilità che il bambino resti da solo con successo</a:t>
            </a:r>
          </a:p>
          <a:p>
            <a:r>
              <a:rPr lang="it-IT" b="1" dirty="0"/>
              <a:t>Se il bambino esce dalla sua stanza</a:t>
            </a:r>
            <a:r>
              <a:rPr lang="it-IT" dirty="0"/>
              <a:t>, il genitore dovrebbe accompagnarlo indietro con calma. È importante a questo punto che la risposta verbale sia minima (ad esempio, "Torniamo a letto, è ora di dormire"). Ciò contribuirà ad aumentare il valore degli elogi verbali positivi forniti quando il bambino rimane a letto.</a:t>
            </a:r>
          </a:p>
          <a:p>
            <a:pPr marL="0" indent="0">
              <a:buNone/>
            </a:pPr>
            <a:endParaRPr lang="it-IT" dirty="0"/>
          </a:p>
        </p:txBody>
      </p:sp>
    </p:spTree>
    <p:extLst>
      <p:ext uri="{BB962C8B-B14F-4D97-AF65-F5344CB8AC3E}">
        <p14:creationId xmlns:p14="http://schemas.microsoft.com/office/powerpoint/2010/main" val="1464569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1FA924-848B-8C41-A596-0614A0CAAE6B}"/>
              </a:ext>
            </a:extLst>
          </p:cNvPr>
          <p:cNvSpPr>
            <a:spLocks noGrp="1"/>
          </p:cNvSpPr>
          <p:nvPr>
            <p:ph type="title"/>
          </p:nvPr>
        </p:nvSpPr>
        <p:spPr/>
        <p:txBody>
          <a:bodyPr>
            <a:normAutofit fontScale="90000"/>
          </a:bodyPr>
          <a:lstStyle/>
          <a:p>
            <a:r>
              <a:rPr lang="it-IT" b="1" dirty="0"/>
              <a:t>VISITE PROGRAMMATE CON RINFORZO POSITIVO</a:t>
            </a:r>
          </a:p>
        </p:txBody>
      </p:sp>
      <p:sp>
        <p:nvSpPr>
          <p:cNvPr id="3" name="Segnaposto contenuto 2">
            <a:extLst>
              <a:ext uri="{FF2B5EF4-FFF2-40B4-BE49-F238E27FC236}">
                <a16:creationId xmlns:a16="http://schemas.microsoft.com/office/drawing/2014/main" id="{F43F6711-D4E0-4B45-B2E6-217EA657F157}"/>
              </a:ext>
            </a:extLst>
          </p:cNvPr>
          <p:cNvSpPr>
            <a:spLocks noGrp="1"/>
          </p:cNvSpPr>
          <p:nvPr>
            <p:ph idx="1"/>
          </p:nvPr>
        </p:nvSpPr>
        <p:spPr>
          <a:xfrm>
            <a:off x="395536" y="1131590"/>
            <a:ext cx="8352928" cy="3501133"/>
          </a:xfrm>
        </p:spPr>
        <p:txBody>
          <a:bodyPr>
            <a:normAutofit fontScale="77500" lnSpcReduction="20000"/>
          </a:bodyPr>
          <a:lstStyle/>
          <a:p>
            <a:r>
              <a:rPr lang="it-IT" b="1" dirty="0"/>
              <a:t>Rinforzo positivo ad ogni fase della routine della buonanotte</a:t>
            </a:r>
          </a:p>
          <a:p>
            <a:r>
              <a:rPr lang="it-IT" dirty="0"/>
              <a:t>Una volta che il bambino è a letto, il genitore ritorna per </a:t>
            </a:r>
            <a:r>
              <a:rPr lang="it-IT" b="1" dirty="0"/>
              <a:t>una buonanotte aggiuntiva </a:t>
            </a:r>
            <a:r>
              <a:rPr lang="it-IT" dirty="0"/>
              <a:t>a intervalli concordati</a:t>
            </a:r>
          </a:p>
          <a:p>
            <a:r>
              <a:rPr lang="it-IT" dirty="0"/>
              <a:t> Se il bambino giace ancora tranquillamente quando il genitore ritorna, viene </a:t>
            </a:r>
            <a:r>
              <a:rPr lang="it-IT" b="1" dirty="0"/>
              <a:t>lodato  e guadagna un gettone </a:t>
            </a:r>
          </a:p>
          <a:p>
            <a:r>
              <a:rPr lang="it-IT" dirty="0"/>
              <a:t>Se il bambino chiama o si alza il genitore lo rimette a letto con un'interazione minima e rimuove un gettone</a:t>
            </a:r>
          </a:p>
          <a:p>
            <a:r>
              <a:rPr lang="it-IT" dirty="0"/>
              <a:t>Nel corso del tempo, </a:t>
            </a:r>
            <a:r>
              <a:rPr lang="it-IT" b="1" dirty="0"/>
              <a:t>l’intervallo tra le visite per la buonanotte deve essere aumentato. </a:t>
            </a:r>
            <a:r>
              <a:rPr lang="it-IT" dirty="0"/>
              <a:t>In genere ogni 2 notti, comunque quando il bambino è tranquillo alla visita precedente</a:t>
            </a:r>
          </a:p>
          <a:p>
            <a:r>
              <a:rPr lang="it-IT" dirty="0"/>
              <a:t>L’ultimo gettone corrisponde all’addormentamento del bambino</a:t>
            </a:r>
          </a:p>
          <a:p>
            <a:r>
              <a:rPr lang="it-IT" dirty="0"/>
              <a:t>Una volta ottenuto un certo numero di gettoni, questi possono </a:t>
            </a:r>
          </a:p>
          <a:p>
            <a:pPr marL="0" indent="0">
              <a:buNone/>
            </a:pPr>
            <a:r>
              <a:rPr lang="it-IT" dirty="0"/>
              <a:t>essere scambiati con premi</a:t>
            </a:r>
          </a:p>
          <a:p>
            <a:r>
              <a:rPr lang="it-IT" dirty="0"/>
              <a:t>il numero di gettoni necessari per guadagnare un premio dovrebbe </a:t>
            </a:r>
          </a:p>
          <a:p>
            <a:pPr marL="0" indent="0">
              <a:buNone/>
            </a:pPr>
            <a:r>
              <a:rPr lang="it-IT" dirty="0"/>
              <a:t>essere aumentato per i premi futuri</a:t>
            </a:r>
          </a:p>
          <a:p>
            <a:endParaRPr lang="it-IT" dirty="0"/>
          </a:p>
        </p:txBody>
      </p:sp>
      <p:pic>
        <p:nvPicPr>
          <p:cNvPr id="4" name="Immagine 3">
            <a:extLst>
              <a:ext uri="{FF2B5EF4-FFF2-40B4-BE49-F238E27FC236}">
                <a16:creationId xmlns:a16="http://schemas.microsoft.com/office/drawing/2014/main" id="{F32EB706-0B7C-964E-B23A-A53EA5F2099A}"/>
              </a:ext>
            </a:extLst>
          </p:cNvPr>
          <p:cNvPicPr>
            <a:picLocks noChangeAspect="1"/>
          </p:cNvPicPr>
          <p:nvPr/>
        </p:nvPicPr>
        <p:blipFill>
          <a:blip r:embed="rId2"/>
          <a:stretch>
            <a:fillRect/>
          </a:stretch>
        </p:blipFill>
        <p:spPr>
          <a:xfrm>
            <a:off x="6390134" y="3363838"/>
            <a:ext cx="2753866" cy="1608097"/>
          </a:xfrm>
          <a:prstGeom prst="rect">
            <a:avLst/>
          </a:prstGeom>
        </p:spPr>
      </p:pic>
    </p:spTree>
    <p:extLst>
      <p:ext uri="{BB962C8B-B14F-4D97-AF65-F5344CB8AC3E}">
        <p14:creationId xmlns:p14="http://schemas.microsoft.com/office/powerpoint/2010/main" val="17664922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4442A5-72EE-BD46-86A8-DC08B76218E1}"/>
              </a:ext>
            </a:extLst>
          </p:cNvPr>
          <p:cNvSpPr>
            <a:spLocks noGrp="1"/>
          </p:cNvSpPr>
          <p:nvPr>
            <p:ph type="title"/>
          </p:nvPr>
        </p:nvSpPr>
        <p:spPr/>
        <p:txBody>
          <a:bodyPr/>
          <a:lstStyle/>
          <a:p>
            <a:r>
              <a:rPr lang="it-IT" dirty="0"/>
              <a:t>GESTIRE I POSSIBILI PROBLEMI</a:t>
            </a:r>
          </a:p>
        </p:txBody>
      </p:sp>
      <p:sp>
        <p:nvSpPr>
          <p:cNvPr id="3" name="Segnaposto contenuto 2">
            <a:extLst>
              <a:ext uri="{FF2B5EF4-FFF2-40B4-BE49-F238E27FC236}">
                <a16:creationId xmlns:a16="http://schemas.microsoft.com/office/drawing/2014/main" id="{AD7EBD8E-FFC4-CA4E-B97C-D95D35D49EE9}"/>
              </a:ext>
            </a:extLst>
          </p:cNvPr>
          <p:cNvSpPr>
            <a:spLocks noGrp="1"/>
          </p:cNvSpPr>
          <p:nvPr>
            <p:ph idx="1"/>
          </p:nvPr>
        </p:nvSpPr>
        <p:spPr/>
        <p:txBody>
          <a:bodyPr>
            <a:normAutofit fontScale="92500" lnSpcReduction="10000"/>
          </a:bodyPr>
          <a:lstStyle/>
          <a:p>
            <a:r>
              <a:rPr lang="it-IT" b="1" dirty="0"/>
              <a:t>Aiutare i genitori a trovare un premio che sia motivante </a:t>
            </a:r>
            <a:r>
              <a:rPr lang="it-IT" dirty="0"/>
              <a:t>per il bambino. Per alcuni bambini, l’attenzione dei genitori (anche solo il semplice atto di riportare il bambino a letto) è più motivante di qualsiasi ricompensa tangibile. </a:t>
            </a:r>
          </a:p>
          <a:p>
            <a:r>
              <a:rPr lang="it-IT" dirty="0"/>
              <a:t>Inizialmente potrebbe essere </a:t>
            </a:r>
            <a:r>
              <a:rPr lang="it-IT" b="1" dirty="0"/>
              <a:t>necessario modificare frequentemente i premi </a:t>
            </a:r>
            <a:r>
              <a:rPr lang="it-IT" dirty="0"/>
              <a:t>per mantenere l'interesse del bambino.</a:t>
            </a:r>
          </a:p>
          <a:p>
            <a:r>
              <a:rPr lang="it-IT" dirty="0"/>
              <a:t>Sottolinea </a:t>
            </a:r>
            <a:r>
              <a:rPr lang="it-IT" b="1" dirty="0"/>
              <a:t>l'importanza di fornire rinforzi positivi </a:t>
            </a:r>
            <a:r>
              <a:rPr lang="it-IT" dirty="0"/>
              <a:t>e che questa non è corruzione</a:t>
            </a:r>
          </a:p>
          <a:p>
            <a:r>
              <a:rPr lang="it-IT" dirty="0"/>
              <a:t>Invece del cibo o dei giocattoli costosi, l’attenzione/interazione positiva dei genitori (ad esempio, momenti speciali con un genitore, momenti di gioco in famiglia, una serata al cinema) è una ricompensa altamente desiderata per molti bambini.</a:t>
            </a:r>
          </a:p>
          <a:p>
            <a:endParaRPr lang="it-IT" dirty="0"/>
          </a:p>
        </p:txBody>
      </p:sp>
    </p:spTree>
    <p:extLst>
      <p:ext uri="{BB962C8B-B14F-4D97-AF65-F5344CB8AC3E}">
        <p14:creationId xmlns:p14="http://schemas.microsoft.com/office/powerpoint/2010/main" val="25683053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063268-D13E-EF47-A028-66ED429EEBB5}"/>
              </a:ext>
            </a:extLst>
          </p:cNvPr>
          <p:cNvSpPr>
            <a:spLocks noGrp="1"/>
          </p:cNvSpPr>
          <p:nvPr>
            <p:ph type="title"/>
          </p:nvPr>
        </p:nvSpPr>
        <p:spPr/>
        <p:txBody>
          <a:bodyPr/>
          <a:lstStyle/>
          <a:p>
            <a:r>
              <a:rPr lang="it-IT" dirty="0"/>
              <a:t>GESTIRE I POSSIBILI PROBLEMI</a:t>
            </a:r>
          </a:p>
        </p:txBody>
      </p:sp>
      <p:sp>
        <p:nvSpPr>
          <p:cNvPr id="3" name="Segnaposto contenuto 2">
            <a:extLst>
              <a:ext uri="{FF2B5EF4-FFF2-40B4-BE49-F238E27FC236}">
                <a16:creationId xmlns:a16="http://schemas.microsoft.com/office/drawing/2014/main" id="{00851B06-72DC-5042-A39D-CCD9F3E56CEC}"/>
              </a:ext>
            </a:extLst>
          </p:cNvPr>
          <p:cNvSpPr>
            <a:spLocks noGrp="1"/>
          </p:cNvSpPr>
          <p:nvPr>
            <p:ph idx="1"/>
          </p:nvPr>
        </p:nvSpPr>
        <p:spPr/>
        <p:txBody>
          <a:bodyPr/>
          <a:lstStyle/>
          <a:p>
            <a:r>
              <a:rPr lang="it-IT" dirty="0"/>
              <a:t>Alcuni bambini sono molto entusiasti di guadagnare gettoni e quindi aspetteranno il ritorno dei genitori. Ciò potrebbe avere </a:t>
            </a:r>
            <a:r>
              <a:rPr lang="it-IT" b="1" dirty="0"/>
              <a:t>l'effetto inverso di prolungare SOL. </a:t>
            </a:r>
          </a:p>
          <a:p>
            <a:r>
              <a:rPr lang="it-IT" dirty="0"/>
              <a:t>Se questo accade i genitori dovrebbero fornire un gettone extra una volta che il bambino si è addormentato per incoraggiarlo ulteriormente ad addormentarsi. </a:t>
            </a:r>
          </a:p>
          <a:p>
            <a:r>
              <a:rPr lang="it-IT" dirty="0"/>
              <a:t>Un modo per fornire questo gettone finale (e un ulteriore incentivo per addormentarsi) è la Fata del sonno. </a:t>
            </a:r>
          </a:p>
        </p:txBody>
      </p:sp>
    </p:spTree>
    <p:extLst>
      <p:ext uri="{BB962C8B-B14F-4D97-AF65-F5344CB8AC3E}">
        <p14:creationId xmlns:p14="http://schemas.microsoft.com/office/powerpoint/2010/main" val="13186530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46B6EE-C1A5-6144-92DC-AE321F208662}"/>
              </a:ext>
            </a:extLst>
          </p:cNvPr>
          <p:cNvSpPr>
            <a:spLocks noGrp="1"/>
          </p:cNvSpPr>
          <p:nvPr>
            <p:ph type="title"/>
          </p:nvPr>
        </p:nvSpPr>
        <p:spPr/>
        <p:txBody>
          <a:bodyPr>
            <a:normAutofit/>
          </a:bodyPr>
          <a:lstStyle/>
          <a:p>
            <a:pPr algn="ctr"/>
            <a:r>
              <a:rPr lang="it-IT" sz="3600" dirty="0"/>
              <a:t>LA FATA DEL SONNO</a:t>
            </a:r>
          </a:p>
        </p:txBody>
      </p:sp>
      <p:sp>
        <p:nvSpPr>
          <p:cNvPr id="3" name="Segnaposto contenuto 2">
            <a:extLst>
              <a:ext uri="{FF2B5EF4-FFF2-40B4-BE49-F238E27FC236}">
                <a16:creationId xmlns:a16="http://schemas.microsoft.com/office/drawing/2014/main" id="{AE1C8566-D555-4B4E-87EF-60426F4710F1}"/>
              </a:ext>
            </a:extLst>
          </p:cNvPr>
          <p:cNvSpPr>
            <a:spLocks noGrp="1"/>
          </p:cNvSpPr>
          <p:nvPr>
            <p:ph idx="1"/>
          </p:nvPr>
        </p:nvSpPr>
        <p:spPr>
          <a:xfrm>
            <a:off x="628650" y="1541859"/>
            <a:ext cx="7399734" cy="3090863"/>
          </a:xfrm>
        </p:spPr>
        <p:txBody>
          <a:bodyPr>
            <a:normAutofit/>
          </a:bodyPr>
          <a:lstStyle/>
          <a:p>
            <a:pPr marL="0" indent="0" algn="ctr">
              <a:buNone/>
            </a:pPr>
            <a:r>
              <a:rPr lang="it-IT" i="1" dirty="0"/>
              <a:t>La fata del sonno viene a trovare i bambini di notte dopo che si sono addormentati e lascia un piccolo premio come un adesivo sotto il cuscino. Viene ogni notte per un paio di settimane, e poi non sappiamo quando verrà a trovarci perché ha molte case in cui fermarsi!</a:t>
            </a:r>
          </a:p>
          <a:p>
            <a:pPr marL="0" indent="0" algn="ctr">
              <a:buNone/>
            </a:pPr>
            <a:r>
              <a:rPr lang="it-IT" dirty="0"/>
              <a:t>Ai bambini più grandi che comprendono il concetto della Fatina dei denti può anche essere detto che la Fatina del sonno è amica della Fatina dei denti, poiché questo aiuterà a consolidare la loro comprensione di ciò che accadrà una volta che si addormenteranno. </a:t>
            </a:r>
          </a:p>
        </p:txBody>
      </p:sp>
      <p:pic>
        <p:nvPicPr>
          <p:cNvPr id="5" name="Immagine 4">
            <a:extLst>
              <a:ext uri="{FF2B5EF4-FFF2-40B4-BE49-F238E27FC236}">
                <a16:creationId xmlns:a16="http://schemas.microsoft.com/office/drawing/2014/main" id="{851187DC-246C-1541-B5E5-B469A34A5CB0}"/>
              </a:ext>
            </a:extLst>
          </p:cNvPr>
          <p:cNvPicPr>
            <a:picLocks noChangeAspect="1"/>
          </p:cNvPicPr>
          <p:nvPr/>
        </p:nvPicPr>
        <p:blipFill>
          <a:blip r:embed="rId2"/>
          <a:stretch>
            <a:fillRect/>
          </a:stretch>
        </p:blipFill>
        <p:spPr>
          <a:xfrm>
            <a:off x="7092280" y="0"/>
            <a:ext cx="2051030" cy="1628518"/>
          </a:xfrm>
          <a:prstGeom prst="rect">
            <a:avLst/>
          </a:prstGeom>
        </p:spPr>
      </p:pic>
    </p:spTree>
    <p:extLst>
      <p:ext uri="{BB962C8B-B14F-4D97-AF65-F5344CB8AC3E}">
        <p14:creationId xmlns:p14="http://schemas.microsoft.com/office/powerpoint/2010/main" val="28467621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9A6987-E641-E04C-A4C5-6F2B6C2A5DFF}"/>
              </a:ext>
            </a:extLst>
          </p:cNvPr>
          <p:cNvSpPr>
            <a:spLocks noGrp="1"/>
          </p:cNvSpPr>
          <p:nvPr>
            <p:ph type="title"/>
          </p:nvPr>
        </p:nvSpPr>
        <p:spPr/>
        <p:txBody>
          <a:bodyPr/>
          <a:lstStyle/>
          <a:p>
            <a:pPr algn="ctr"/>
            <a:r>
              <a:rPr lang="it-IT" sz="3200" dirty="0"/>
              <a:t>LA FATA DEL SONNO</a:t>
            </a:r>
            <a:endParaRPr lang="it-IT" dirty="0"/>
          </a:p>
        </p:txBody>
      </p:sp>
      <p:sp>
        <p:nvSpPr>
          <p:cNvPr id="3" name="Segnaposto contenuto 2">
            <a:extLst>
              <a:ext uri="{FF2B5EF4-FFF2-40B4-BE49-F238E27FC236}">
                <a16:creationId xmlns:a16="http://schemas.microsoft.com/office/drawing/2014/main" id="{38089F15-BA49-FB4B-B982-F6F633FC9A1A}"/>
              </a:ext>
            </a:extLst>
          </p:cNvPr>
          <p:cNvSpPr>
            <a:spLocks noGrp="1"/>
          </p:cNvSpPr>
          <p:nvPr>
            <p:ph idx="1"/>
          </p:nvPr>
        </p:nvSpPr>
        <p:spPr>
          <a:xfrm>
            <a:off x="628650" y="1203598"/>
            <a:ext cx="7886700" cy="3774281"/>
          </a:xfrm>
        </p:spPr>
        <p:txBody>
          <a:bodyPr>
            <a:normAutofit/>
          </a:bodyPr>
          <a:lstStyle/>
          <a:p>
            <a:r>
              <a:rPr lang="it-IT" dirty="0"/>
              <a:t>L’uso di un sistema di ricompense piuttosto che di punizione può contribuire notevolmente a modificare i comportamenti</a:t>
            </a:r>
          </a:p>
          <a:p>
            <a:r>
              <a:rPr lang="it-IT" dirty="0"/>
              <a:t>Per aumentare la motivazione ad addormentarsi che funziona con i bambini in età prescolare e in età scolare è la Fata del sonno. </a:t>
            </a:r>
          </a:p>
          <a:p>
            <a:r>
              <a:rPr lang="it-IT" dirty="0"/>
              <a:t>La Fata del Sonno consegna un premio sotto il cuscino del bambino una volta che si è addormentato. </a:t>
            </a:r>
          </a:p>
          <a:p>
            <a:r>
              <a:rPr lang="it-IT" dirty="0"/>
              <a:t>La fata del sonno viene inizialmente ogni notte per 2 settimane (rinforzo continuo) per facilitare il bambino ad andare a letto con proteste minime e ad addormentarsi autonomamente. </a:t>
            </a:r>
          </a:p>
          <a:p>
            <a:r>
              <a:rPr lang="it-IT" dirty="0"/>
              <a:t>Quindi viene utilizzato un programma più intermittente per far sì che il bambino continui a mantenere il comportamento appena appreso</a:t>
            </a:r>
          </a:p>
        </p:txBody>
      </p:sp>
    </p:spTree>
    <p:extLst>
      <p:ext uri="{BB962C8B-B14F-4D97-AF65-F5344CB8AC3E}">
        <p14:creationId xmlns:p14="http://schemas.microsoft.com/office/powerpoint/2010/main" val="758084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56E6FB-99BE-084C-BC8A-055FCBAED5CE}"/>
              </a:ext>
            </a:extLst>
          </p:cNvPr>
          <p:cNvSpPr>
            <a:spLocks noGrp="1"/>
          </p:cNvSpPr>
          <p:nvPr>
            <p:ph type="title"/>
          </p:nvPr>
        </p:nvSpPr>
        <p:spPr/>
        <p:txBody>
          <a:bodyPr/>
          <a:lstStyle/>
          <a:p>
            <a:pPr algn="ctr"/>
            <a:r>
              <a:rPr lang="it-IT" sz="3200" b="1" dirty="0">
                <a:latin typeface="Raleway SemiBold" charset="0"/>
                <a:ea typeface="Raleway SemiBold" charset="0"/>
                <a:cs typeface="Raleway SemiBold" charset="0"/>
              </a:rPr>
              <a:t>BEDTIME PASS</a:t>
            </a:r>
            <a:endParaRPr lang="it-IT" dirty="0"/>
          </a:p>
        </p:txBody>
      </p:sp>
      <p:sp>
        <p:nvSpPr>
          <p:cNvPr id="3" name="Segnaposto contenuto 2">
            <a:extLst>
              <a:ext uri="{FF2B5EF4-FFF2-40B4-BE49-F238E27FC236}">
                <a16:creationId xmlns:a16="http://schemas.microsoft.com/office/drawing/2014/main" id="{B13DE663-6762-DB4C-B95E-8474D54FB504}"/>
              </a:ext>
            </a:extLst>
          </p:cNvPr>
          <p:cNvSpPr>
            <a:spLocks noGrp="1"/>
          </p:cNvSpPr>
          <p:nvPr>
            <p:ph idx="1"/>
          </p:nvPr>
        </p:nvSpPr>
        <p:spPr>
          <a:xfrm>
            <a:off x="628650" y="1369219"/>
            <a:ext cx="6391622" cy="3263504"/>
          </a:xfrm>
        </p:spPr>
        <p:txBody>
          <a:bodyPr>
            <a:normAutofit lnSpcReduction="10000"/>
          </a:bodyPr>
          <a:lstStyle/>
          <a:p>
            <a:r>
              <a:rPr lang="it-IT" dirty="0"/>
              <a:t>Determinare il numero iniziale di richieste del bambino prima di andare a dormire (brevi e avere uno scopo preciso)</a:t>
            </a:r>
          </a:p>
          <a:p>
            <a:r>
              <a:rPr lang="it-IT" dirty="0"/>
              <a:t>Chiedere al bambino e ai genitori di creare il </a:t>
            </a:r>
            <a:r>
              <a:rPr lang="it-IT" dirty="0" err="1"/>
              <a:t>Bedtime</a:t>
            </a:r>
            <a:r>
              <a:rPr lang="it-IT" dirty="0"/>
              <a:t> Pass</a:t>
            </a:r>
          </a:p>
          <a:p>
            <a:r>
              <a:rPr lang="it-IT" dirty="0"/>
              <a:t>Quando il bambino viene messo a letto, gli viene consegnato il </a:t>
            </a:r>
            <a:r>
              <a:rPr lang="it-IT" dirty="0" err="1"/>
              <a:t>Bedtime</a:t>
            </a:r>
            <a:r>
              <a:rPr lang="it-IT" dirty="0"/>
              <a:t> Pass (ad esempio sotto il cuscino, sul comodino) e gli viene ricordato che se chiama i genitori o si alza dal letto, dovrà rinunciare al pass. Tuttavia, se non chiama o non si alza dal letto, può scambiare il pass con un piccolo premio al mattino</a:t>
            </a:r>
          </a:p>
        </p:txBody>
      </p:sp>
      <p:pic>
        <p:nvPicPr>
          <p:cNvPr id="4" name="Immagine 3">
            <a:extLst>
              <a:ext uri="{FF2B5EF4-FFF2-40B4-BE49-F238E27FC236}">
                <a16:creationId xmlns:a16="http://schemas.microsoft.com/office/drawing/2014/main" id="{B7B5C445-1B6F-5342-9093-620272DCACEA}"/>
              </a:ext>
            </a:extLst>
          </p:cNvPr>
          <p:cNvPicPr>
            <a:picLocks noChangeAspect="1"/>
          </p:cNvPicPr>
          <p:nvPr/>
        </p:nvPicPr>
        <p:blipFill>
          <a:blip r:embed="rId2"/>
          <a:stretch>
            <a:fillRect/>
          </a:stretch>
        </p:blipFill>
        <p:spPr>
          <a:xfrm>
            <a:off x="6890296" y="17685"/>
            <a:ext cx="2253704" cy="3181700"/>
          </a:xfrm>
          <a:prstGeom prst="rect">
            <a:avLst/>
          </a:prstGeom>
        </p:spPr>
      </p:pic>
    </p:spTree>
    <p:extLst>
      <p:ext uri="{BB962C8B-B14F-4D97-AF65-F5344CB8AC3E}">
        <p14:creationId xmlns:p14="http://schemas.microsoft.com/office/powerpoint/2010/main" val="7519393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85216C-FCFF-5B44-8D92-58C6F1B7292D}"/>
              </a:ext>
            </a:extLst>
          </p:cNvPr>
          <p:cNvSpPr>
            <a:spLocks noGrp="1"/>
          </p:cNvSpPr>
          <p:nvPr>
            <p:ph type="title"/>
          </p:nvPr>
        </p:nvSpPr>
        <p:spPr/>
        <p:txBody>
          <a:bodyPr>
            <a:normAutofit/>
          </a:bodyPr>
          <a:lstStyle/>
          <a:p>
            <a:pPr algn="ctr"/>
            <a:r>
              <a:rPr lang="it-IT" sz="3200" b="1" dirty="0">
                <a:latin typeface="Raleway SemiBold" charset="0"/>
                <a:ea typeface="Raleway SemiBold" charset="0"/>
                <a:cs typeface="Raleway SemiBold" charset="0"/>
              </a:rPr>
              <a:t>BEDTIME PASS</a:t>
            </a:r>
            <a:endParaRPr lang="it-IT" sz="3200" dirty="0"/>
          </a:p>
        </p:txBody>
      </p:sp>
      <p:sp>
        <p:nvSpPr>
          <p:cNvPr id="3" name="Segnaposto contenuto 2">
            <a:extLst>
              <a:ext uri="{FF2B5EF4-FFF2-40B4-BE49-F238E27FC236}">
                <a16:creationId xmlns:a16="http://schemas.microsoft.com/office/drawing/2014/main" id="{03F3F011-32E2-C146-9449-876C74DA959A}"/>
              </a:ext>
            </a:extLst>
          </p:cNvPr>
          <p:cNvSpPr>
            <a:spLocks noGrp="1"/>
          </p:cNvSpPr>
          <p:nvPr>
            <p:ph idx="1"/>
          </p:nvPr>
        </p:nvSpPr>
        <p:spPr/>
        <p:txBody>
          <a:bodyPr>
            <a:normAutofit lnSpcReduction="10000"/>
          </a:bodyPr>
          <a:lstStyle/>
          <a:p>
            <a:r>
              <a:rPr lang="it-IT" dirty="0"/>
              <a:t>Se il bambino vuole usare il suo pass il genitore deve soddisfare la sua richiesta rapidamente e poi rimettere il bambino a letto </a:t>
            </a:r>
          </a:p>
          <a:p>
            <a:r>
              <a:rPr lang="it-IT" dirty="0"/>
              <a:t>Dopo aver rinunciato al pass o ai pass, il bambino dovrà essere rimesso a letto con un'interazione minima, ignorando qualsiasi richiesta aggiuntiva</a:t>
            </a:r>
          </a:p>
          <a:p>
            <a:r>
              <a:rPr lang="it-IT" dirty="0"/>
              <a:t>Se al mattino il bambino ha ancora la tessera, questa può essere scambiata con un piccolo premio o il bambino può salvare i pass e scambiarli con premi più grandi </a:t>
            </a:r>
          </a:p>
          <a:p>
            <a:r>
              <a:rPr lang="it-IT" dirty="0"/>
              <a:t>Se inizialmente viene utilizzato più di un pass, nel tempo il numero deve essere ridotto. </a:t>
            </a:r>
          </a:p>
        </p:txBody>
      </p:sp>
    </p:spTree>
    <p:extLst>
      <p:ext uri="{BB962C8B-B14F-4D97-AF65-F5344CB8AC3E}">
        <p14:creationId xmlns:p14="http://schemas.microsoft.com/office/powerpoint/2010/main" val="61675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Ovale 5"/>
          <p:cNvSpPr/>
          <p:nvPr/>
        </p:nvSpPr>
        <p:spPr>
          <a:xfrm>
            <a:off x="7776864" y="0"/>
            <a:ext cx="1403648" cy="12241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Titolo 2">
            <a:extLst>
              <a:ext uri="{FF2B5EF4-FFF2-40B4-BE49-F238E27FC236}">
                <a16:creationId xmlns:a16="http://schemas.microsoft.com/office/drawing/2014/main" id="{CC7ABD52-F6E5-CA49-B8E4-F6566A02CE63}"/>
              </a:ext>
            </a:extLst>
          </p:cNvPr>
          <p:cNvSpPr>
            <a:spLocks noGrp="1"/>
          </p:cNvSpPr>
          <p:nvPr>
            <p:ph type="title"/>
          </p:nvPr>
        </p:nvSpPr>
        <p:spPr>
          <a:xfrm>
            <a:off x="1365820" y="285204"/>
            <a:ext cx="7886700" cy="994172"/>
          </a:xfrm>
        </p:spPr>
        <p:txBody>
          <a:bodyPr>
            <a:normAutofit fontScale="90000"/>
          </a:bodyPr>
          <a:lstStyle/>
          <a:p>
            <a:r>
              <a:rPr lang="it-IT" b="1" dirty="0"/>
              <a:t>DISTURBI DEL SONNO E STRATEGIE COMPORTAMENTALI </a:t>
            </a:r>
            <a:endParaRPr lang="it-IT" dirty="0"/>
          </a:p>
        </p:txBody>
      </p:sp>
      <p:sp>
        <p:nvSpPr>
          <p:cNvPr id="4" name="Segnaposto contenuto 3">
            <a:extLst>
              <a:ext uri="{FF2B5EF4-FFF2-40B4-BE49-F238E27FC236}">
                <a16:creationId xmlns:a16="http://schemas.microsoft.com/office/drawing/2014/main" id="{018CE29B-53EC-6D49-AACF-C199B5C746FF}"/>
              </a:ext>
            </a:extLst>
          </p:cNvPr>
          <p:cNvSpPr>
            <a:spLocks noGrp="1"/>
          </p:cNvSpPr>
          <p:nvPr>
            <p:ph idx="1"/>
          </p:nvPr>
        </p:nvSpPr>
        <p:spPr>
          <a:xfrm>
            <a:off x="971600" y="1369218"/>
            <a:ext cx="7543750" cy="3434780"/>
          </a:xfrm>
        </p:spPr>
        <p:txBody>
          <a:bodyPr>
            <a:normAutofit/>
          </a:bodyPr>
          <a:lstStyle/>
          <a:p>
            <a:r>
              <a:rPr lang="it-IT" sz="2400" b="1" dirty="0"/>
              <a:t>STEP1: sviluppare un programma di sonno individualizzato e personalizzato </a:t>
            </a:r>
          </a:p>
          <a:p>
            <a:r>
              <a:rPr lang="it-IT" sz="2400" dirty="0"/>
              <a:t>STEP 2: instaurare una corretta routine dell’addormentamento</a:t>
            </a:r>
          </a:p>
          <a:p>
            <a:r>
              <a:rPr lang="it-IT" sz="2400" dirty="0"/>
              <a:t>STEP3: Ottimizzare le condizioni ambientali</a:t>
            </a:r>
          </a:p>
          <a:p>
            <a:r>
              <a:rPr lang="it-IT" sz="2400" dirty="0"/>
              <a:t>STEP4: regolarizzare le dipendenze al sonno</a:t>
            </a:r>
          </a:p>
          <a:p>
            <a:r>
              <a:rPr lang="it-IT" sz="2400" dirty="0"/>
              <a:t>STEP5: affrontare i comportamenti che interferiscono con il sonno</a:t>
            </a:r>
          </a:p>
          <a:p>
            <a:endParaRPr lang="it-IT" dirty="0"/>
          </a:p>
          <a:p>
            <a:endParaRPr lang="it-IT" dirty="0"/>
          </a:p>
        </p:txBody>
      </p:sp>
    </p:spTree>
    <p:extLst>
      <p:ext uri="{BB962C8B-B14F-4D97-AF65-F5344CB8AC3E}">
        <p14:creationId xmlns:p14="http://schemas.microsoft.com/office/powerpoint/2010/main" val="42721981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5F1DE0-DCF3-9A41-89CB-144A00430FD6}"/>
              </a:ext>
            </a:extLst>
          </p:cNvPr>
          <p:cNvSpPr>
            <a:spLocks noGrp="1"/>
          </p:cNvSpPr>
          <p:nvPr>
            <p:ph type="title"/>
          </p:nvPr>
        </p:nvSpPr>
        <p:spPr/>
        <p:txBody>
          <a:bodyPr/>
          <a:lstStyle/>
          <a:p>
            <a:pPr algn="ctr"/>
            <a:r>
              <a:rPr lang="it-IT" dirty="0"/>
              <a:t>GESTIRE I POSSIBILI PROBLEMI</a:t>
            </a:r>
          </a:p>
        </p:txBody>
      </p:sp>
      <p:sp>
        <p:nvSpPr>
          <p:cNvPr id="3" name="Segnaposto contenuto 2">
            <a:extLst>
              <a:ext uri="{FF2B5EF4-FFF2-40B4-BE49-F238E27FC236}">
                <a16:creationId xmlns:a16="http://schemas.microsoft.com/office/drawing/2014/main" id="{49B2B0B8-3A86-3745-A206-D55F65436933}"/>
              </a:ext>
            </a:extLst>
          </p:cNvPr>
          <p:cNvSpPr>
            <a:spLocks noGrp="1"/>
          </p:cNvSpPr>
          <p:nvPr>
            <p:ph idx="1"/>
          </p:nvPr>
        </p:nvSpPr>
        <p:spPr>
          <a:xfrm>
            <a:off x="628650" y="1131590"/>
            <a:ext cx="7886700" cy="3939902"/>
          </a:xfrm>
        </p:spPr>
        <p:txBody>
          <a:bodyPr>
            <a:normAutofit fontScale="92500" lnSpcReduction="20000"/>
          </a:bodyPr>
          <a:lstStyle/>
          <a:p>
            <a:r>
              <a:rPr lang="it-IT" dirty="0"/>
              <a:t>Ricordare ai genitori di </a:t>
            </a:r>
            <a:r>
              <a:rPr lang="it-IT" b="1" dirty="0"/>
              <a:t>non fornire alcuna attenzione una volta scambiato il pass</a:t>
            </a:r>
            <a:r>
              <a:rPr lang="it-IT" dirty="0"/>
              <a:t>. A volte attenzione rinforza più del premio</a:t>
            </a:r>
          </a:p>
          <a:p>
            <a:r>
              <a:rPr lang="it-IT" dirty="0"/>
              <a:t>Trovare una </a:t>
            </a:r>
            <a:r>
              <a:rPr lang="it-IT" b="1" dirty="0"/>
              <a:t>ricompensa che sia motivante</a:t>
            </a:r>
            <a:r>
              <a:rPr lang="it-IT" dirty="0"/>
              <a:t> per il bambino e accettabile per i genitori</a:t>
            </a:r>
          </a:p>
          <a:p>
            <a:r>
              <a:rPr lang="it-IT" dirty="0"/>
              <a:t>Per i </a:t>
            </a:r>
            <a:r>
              <a:rPr lang="it-IT" b="1" dirty="0"/>
              <a:t>bambini ansiosi</a:t>
            </a:r>
            <a:r>
              <a:rPr lang="it-IT" dirty="0"/>
              <a:t>, potrebbe essere necessario combinare il </a:t>
            </a:r>
            <a:r>
              <a:rPr lang="it-IT" dirty="0" err="1"/>
              <a:t>Bedtime</a:t>
            </a:r>
            <a:r>
              <a:rPr lang="it-IT" dirty="0"/>
              <a:t> Pass con altri interventi comportamentali </a:t>
            </a:r>
          </a:p>
          <a:p>
            <a:r>
              <a:rPr lang="it-IT" dirty="0"/>
              <a:t>Monitora il SOL del bambino per </a:t>
            </a:r>
            <a:r>
              <a:rPr lang="it-IT" b="1" dirty="0"/>
              <a:t>assicurarsi che si stia addormentando</a:t>
            </a:r>
            <a:r>
              <a:rPr lang="it-IT" dirty="0"/>
              <a:t>. Alcuni bambini potrebbero semplicemente restare sdraiati in silenzio senza segnalare ai genitori. Pertanto, potrebbe essere necessario abbinare questo approccio al BEDTIME FADING.</a:t>
            </a:r>
          </a:p>
          <a:p>
            <a:r>
              <a:rPr lang="it-IT" dirty="0"/>
              <a:t>Questa strategia da ai bambini un maggior controllo sulla situazione (scegliendo se utilizzare o tenere l'abbonamento). Tuttavia, per alcuni bambini il pass potrebbe non essere sufficiente e, una volta sacrificata, i genitori potrebbero non essere in grado di mantenere una risposta neutrale quando rimettono il bambino a letto.</a:t>
            </a:r>
          </a:p>
          <a:p>
            <a:endParaRPr lang="it-IT" dirty="0"/>
          </a:p>
          <a:p>
            <a:endParaRPr lang="it-IT" dirty="0"/>
          </a:p>
        </p:txBody>
      </p:sp>
    </p:spTree>
    <p:extLst>
      <p:ext uri="{BB962C8B-B14F-4D97-AF65-F5344CB8AC3E}">
        <p14:creationId xmlns:p14="http://schemas.microsoft.com/office/powerpoint/2010/main" val="26849503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D10477-F5F1-D94C-A3FA-1024E7101E22}"/>
              </a:ext>
            </a:extLst>
          </p:cNvPr>
          <p:cNvSpPr>
            <a:spLocks noGrp="1"/>
          </p:cNvSpPr>
          <p:nvPr>
            <p:ph type="title"/>
          </p:nvPr>
        </p:nvSpPr>
        <p:spPr/>
        <p:txBody>
          <a:bodyPr>
            <a:normAutofit fontScale="90000"/>
          </a:bodyPr>
          <a:lstStyle/>
          <a:p>
            <a:r>
              <a:rPr lang="it-IT" dirty="0"/>
              <a:t>Lidia</a:t>
            </a:r>
            <a:br>
              <a:rPr lang="it-IT" dirty="0"/>
            </a:br>
            <a:endParaRPr lang="it-IT" dirty="0"/>
          </a:p>
        </p:txBody>
      </p:sp>
      <p:sp>
        <p:nvSpPr>
          <p:cNvPr id="3" name="Segnaposto contenuto 2">
            <a:extLst>
              <a:ext uri="{FF2B5EF4-FFF2-40B4-BE49-F238E27FC236}">
                <a16:creationId xmlns:a16="http://schemas.microsoft.com/office/drawing/2014/main" id="{8E8FAE34-BF06-2A43-93EF-B31F2A1AC62C}"/>
              </a:ext>
            </a:extLst>
          </p:cNvPr>
          <p:cNvSpPr>
            <a:spLocks noGrp="1"/>
          </p:cNvSpPr>
          <p:nvPr>
            <p:ph idx="1"/>
          </p:nvPr>
        </p:nvSpPr>
        <p:spPr>
          <a:xfrm>
            <a:off x="628650" y="915566"/>
            <a:ext cx="7886700" cy="4155926"/>
          </a:xfrm>
        </p:spPr>
        <p:txBody>
          <a:bodyPr>
            <a:normAutofit fontScale="85000" lnSpcReduction="20000"/>
          </a:bodyPr>
          <a:lstStyle/>
          <a:p>
            <a:r>
              <a:rPr lang="it-IT" dirty="0"/>
              <a:t>Lidia è una bambina di 3 anni i cui genitori lamentano che l'ora di andare a dormire è diventata un "incubo", con Lilia che si rifiuta di andare a letto. </a:t>
            </a:r>
          </a:p>
          <a:p>
            <a:r>
              <a:rPr lang="it-IT" dirty="0"/>
              <a:t>Fino all'età di 22 mesi, Lidia veniva descritta come una "buona dormitrice", ma una volta trasferita dal lettino al letto, il suo sonno peggiorava. </a:t>
            </a:r>
          </a:p>
          <a:p>
            <a:r>
              <a:rPr lang="it-IT" dirty="0"/>
              <a:t>La routine della buonanotte inizia intorno 19:30 ma dura per 2 ore. </a:t>
            </a:r>
          </a:p>
          <a:p>
            <a:r>
              <a:rPr lang="it-IT" dirty="0"/>
              <a:t>Lidia chiede altri spuntini, libri, un bicchiere d'acqua, fare la pipì e qualsiasi altra cosa le venga in mente per attirare l'attenzione. Oppure esce dalla sua stanza per fare ai suoi genitori domande o per dire anche a loro di andare a letto </a:t>
            </a:r>
            <a:r>
              <a:rPr lang="it-IT" dirty="0" err="1"/>
              <a:t>etc</a:t>
            </a:r>
            <a:r>
              <a:rPr lang="it-IT" dirty="0"/>
              <a:t>…  </a:t>
            </a:r>
          </a:p>
          <a:p>
            <a:r>
              <a:rPr lang="it-IT" dirty="0"/>
              <a:t>Se non ottiene ciò che vuole, farà i capricci finché i genitori non si arrenderanno (cosa che fanno regolarmente). </a:t>
            </a:r>
          </a:p>
          <a:p>
            <a:r>
              <a:rPr lang="it-IT" dirty="0"/>
              <a:t>Tra le 21:00 e le 21:30, i genitori si sdraiano accanto a Lidia finché non si addormenta (circa 45 minuti). Se si alzano e cercano di andarsene prima che lei si addormenti, farà di nuovo i capricci. </a:t>
            </a:r>
          </a:p>
          <a:p>
            <a:r>
              <a:rPr lang="it-IT" dirty="0"/>
              <a:t>Una volta addormentata, Lidia ha due o tre risvegli notturni. Se il risveglio avviene prima delle 4:00, un genitore le da del latte e sta  con lei finché non si riaddormenta. Se il risveglio avviene dopo le 4:00, lasceranno che vada nel loro letto.</a:t>
            </a:r>
          </a:p>
          <a:p>
            <a:endParaRPr lang="it-IT" dirty="0"/>
          </a:p>
        </p:txBody>
      </p:sp>
    </p:spTree>
    <p:extLst>
      <p:ext uri="{BB962C8B-B14F-4D97-AF65-F5344CB8AC3E}">
        <p14:creationId xmlns:p14="http://schemas.microsoft.com/office/powerpoint/2010/main" val="13476673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15BB01-D31D-F241-A260-1D8508DC238D}"/>
              </a:ext>
            </a:extLst>
          </p:cNvPr>
          <p:cNvSpPr>
            <a:spLocks noGrp="1"/>
          </p:cNvSpPr>
          <p:nvPr>
            <p:ph type="title"/>
          </p:nvPr>
        </p:nvSpPr>
        <p:spPr/>
        <p:txBody>
          <a:bodyPr/>
          <a:lstStyle/>
          <a:p>
            <a:r>
              <a:rPr lang="it-IT" dirty="0"/>
              <a:t>STEP 1</a:t>
            </a:r>
          </a:p>
        </p:txBody>
      </p:sp>
      <p:sp>
        <p:nvSpPr>
          <p:cNvPr id="3" name="Segnaposto contenuto 2">
            <a:extLst>
              <a:ext uri="{FF2B5EF4-FFF2-40B4-BE49-F238E27FC236}">
                <a16:creationId xmlns:a16="http://schemas.microsoft.com/office/drawing/2014/main" id="{852DCAD3-0632-E047-BF4C-00EAECA380A4}"/>
              </a:ext>
            </a:extLst>
          </p:cNvPr>
          <p:cNvSpPr>
            <a:spLocks noGrp="1"/>
          </p:cNvSpPr>
          <p:nvPr>
            <p:ph idx="1"/>
          </p:nvPr>
        </p:nvSpPr>
        <p:spPr/>
        <p:txBody>
          <a:bodyPr/>
          <a:lstStyle/>
          <a:p>
            <a:pPr marL="0" indent="0">
              <a:buNone/>
            </a:pPr>
            <a:r>
              <a:rPr lang="it-IT" dirty="0"/>
              <a:t>In base al diario del sonno, Lilia non si addormentava mai prima delle 21:30, quindi l'ora di andare a dormire di Lilia è stata spostata più tardi, iniziando la routine alle 20:45 e le luci si spengono alle 21:30.</a:t>
            </a:r>
          </a:p>
          <a:p>
            <a:pPr marL="0" indent="0">
              <a:buNone/>
            </a:pPr>
            <a:r>
              <a:rPr lang="it-IT" dirty="0"/>
              <a:t>È stata creata una luce del buongiorno per aiutare Lilia a capire quando era giusto entrare nel letto dei suoi genitori.</a:t>
            </a:r>
          </a:p>
          <a:p>
            <a:pPr marL="0" indent="0">
              <a:buNone/>
            </a:pPr>
            <a:endParaRPr lang="it-IT" dirty="0"/>
          </a:p>
        </p:txBody>
      </p:sp>
    </p:spTree>
    <p:extLst>
      <p:ext uri="{BB962C8B-B14F-4D97-AF65-F5344CB8AC3E}">
        <p14:creationId xmlns:p14="http://schemas.microsoft.com/office/powerpoint/2010/main" val="18260107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3C04A4-2CE1-8E4E-8F53-11B48CF6C1D6}"/>
              </a:ext>
            </a:extLst>
          </p:cNvPr>
          <p:cNvSpPr>
            <a:spLocks noGrp="1"/>
          </p:cNvSpPr>
          <p:nvPr>
            <p:ph type="title"/>
          </p:nvPr>
        </p:nvSpPr>
        <p:spPr/>
        <p:txBody>
          <a:bodyPr/>
          <a:lstStyle/>
          <a:p>
            <a:r>
              <a:rPr lang="it-IT" dirty="0"/>
              <a:t>STEP 2</a:t>
            </a:r>
          </a:p>
        </p:txBody>
      </p:sp>
      <p:sp>
        <p:nvSpPr>
          <p:cNvPr id="3" name="Segnaposto contenuto 2">
            <a:extLst>
              <a:ext uri="{FF2B5EF4-FFF2-40B4-BE49-F238E27FC236}">
                <a16:creationId xmlns:a16="http://schemas.microsoft.com/office/drawing/2014/main" id="{9A6E9FFC-D9F4-9E4F-8E79-C641C2637A32}"/>
              </a:ext>
            </a:extLst>
          </p:cNvPr>
          <p:cNvSpPr>
            <a:spLocks noGrp="1"/>
          </p:cNvSpPr>
          <p:nvPr>
            <p:ph idx="1"/>
          </p:nvPr>
        </p:nvSpPr>
        <p:spPr/>
        <p:txBody>
          <a:bodyPr/>
          <a:lstStyle/>
          <a:p>
            <a:pPr marL="0" indent="0">
              <a:buNone/>
            </a:pPr>
            <a:r>
              <a:rPr lang="it-IT" dirty="0"/>
              <a:t>Creazione della routine passo passo insieme a Lilia utilizzando foto e creando un libricino illustrato. </a:t>
            </a:r>
          </a:p>
          <a:p>
            <a:pPr marL="0" indent="0">
              <a:buNone/>
            </a:pPr>
            <a:endParaRPr lang="it-IT" dirty="0"/>
          </a:p>
        </p:txBody>
      </p:sp>
    </p:spTree>
    <p:extLst>
      <p:ext uri="{BB962C8B-B14F-4D97-AF65-F5344CB8AC3E}">
        <p14:creationId xmlns:p14="http://schemas.microsoft.com/office/powerpoint/2010/main" val="39325275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F11501-6E30-FB47-BDA7-4749F872F028}"/>
              </a:ext>
            </a:extLst>
          </p:cNvPr>
          <p:cNvSpPr>
            <a:spLocks noGrp="1"/>
          </p:cNvSpPr>
          <p:nvPr>
            <p:ph type="title"/>
          </p:nvPr>
        </p:nvSpPr>
        <p:spPr/>
        <p:txBody>
          <a:bodyPr/>
          <a:lstStyle/>
          <a:p>
            <a:r>
              <a:rPr lang="it-IT" dirty="0"/>
              <a:t>STEP 5</a:t>
            </a:r>
          </a:p>
        </p:txBody>
      </p:sp>
      <p:sp>
        <p:nvSpPr>
          <p:cNvPr id="3" name="Segnaposto contenuto 2">
            <a:extLst>
              <a:ext uri="{FF2B5EF4-FFF2-40B4-BE49-F238E27FC236}">
                <a16:creationId xmlns:a16="http://schemas.microsoft.com/office/drawing/2014/main" id="{8B64CE5B-9629-8D4E-A920-DE8636DE8ED9}"/>
              </a:ext>
            </a:extLst>
          </p:cNvPr>
          <p:cNvSpPr>
            <a:spLocks noGrp="1"/>
          </p:cNvSpPr>
          <p:nvPr>
            <p:ph idx="1"/>
          </p:nvPr>
        </p:nvSpPr>
        <p:spPr/>
        <p:txBody>
          <a:bodyPr/>
          <a:lstStyle/>
          <a:p>
            <a:r>
              <a:rPr lang="it-IT" dirty="0"/>
              <a:t>Prima di andare a dormire, un genitore rimaneva con Lilia per 5 minuti, poi faceva una uscita di solo 1 minuto, tornando finché Lilia non si addormentava. </a:t>
            </a:r>
          </a:p>
          <a:p>
            <a:r>
              <a:rPr lang="it-IT" dirty="0"/>
              <a:t>Dopo qualche notte, il tempo in cui i genitori erano fuori dalla stanza aumentavano gradualmente ogni notte. </a:t>
            </a:r>
          </a:p>
          <a:p>
            <a:r>
              <a:rPr lang="it-IT" dirty="0"/>
              <a:t>Per i risvegli notturni i genitori di Lilia dovevano avere un'interazione minima con lei ma rimanendo con lei ogni volta finché non tornava a dormire. </a:t>
            </a:r>
          </a:p>
          <a:p>
            <a:endParaRPr lang="it-IT" dirty="0"/>
          </a:p>
        </p:txBody>
      </p:sp>
    </p:spTree>
    <p:extLst>
      <p:ext uri="{BB962C8B-B14F-4D97-AF65-F5344CB8AC3E}">
        <p14:creationId xmlns:p14="http://schemas.microsoft.com/office/powerpoint/2010/main" val="35117621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8CDECD-399E-4F4F-A6EB-4FB2C08C1045}"/>
              </a:ext>
            </a:extLst>
          </p:cNvPr>
          <p:cNvSpPr>
            <a:spLocks noGrp="1"/>
          </p:cNvSpPr>
          <p:nvPr>
            <p:ph type="title"/>
          </p:nvPr>
        </p:nvSpPr>
        <p:spPr/>
        <p:txBody>
          <a:bodyPr/>
          <a:lstStyle/>
          <a:p>
            <a:r>
              <a:rPr lang="it-IT" dirty="0"/>
              <a:t>RISULTATI</a:t>
            </a:r>
          </a:p>
        </p:txBody>
      </p:sp>
      <p:sp>
        <p:nvSpPr>
          <p:cNvPr id="3" name="Segnaposto contenuto 2">
            <a:extLst>
              <a:ext uri="{FF2B5EF4-FFF2-40B4-BE49-F238E27FC236}">
                <a16:creationId xmlns:a16="http://schemas.microsoft.com/office/drawing/2014/main" id="{C6E3263A-2E9D-1A49-95D6-88483ED0C677}"/>
              </a:ext>
            </a:extLst>
          </p:cNvPr>
          <p:cNvSpPr>
            <a:spLocks noGrp="1"/>
          </p:cNvSpPr>
          <p:nvPr>
            <p:ph idx="1"/>
          </p:nvPr>
        </p:nvSpPr>
        <p:spPr/>
        <p:txBody>
          <a:bodyPr/>
          <a:lstStyle/>
          <a:p>
            <a:r>
              <a:rPr lang="it-IT" dirty="0"/>
              <a:t>Le prime notti, Lilia ha lottato contro ogni </a:t>
            </a:r>
            <a:r>
              <a:rPr lang="it-IT" dirty="0" err="1"/>
              <a:t>step</a:t>
            </a:r>
            <a:r>
              <a:rPr lang="it-IT" dirty="0"/>
              <a:t> della routine, la risposta dei genitori è rimasta costante nel fare riferimento alla tabella e le sue proteste hanno cominciato a diminuire. </a:t>
            </a:r>
          </a:p>
          <a:p>
            <a:r>
              <a:rPr lang="it-IT" dirty="0"/>
              <a:t>Nel corso di alcune settimane, l'ora di andare a dormire di Lilia è stata anche anticipata  fino ad arrivare a letto alle 20:00 e si è addormentata entro le 20:30. </a:t>
            </a:r>
          </a:p>
          <a:p>
            <a:r>
              <a:rPr lang="it-IT" dirty="0"/>
              <a:t>Dopo circa due settimane in cui Lilia si è addormentata in modo indipendente, anche la frequenza dei suoi risvegli notturni è diminuita e ha imparato a non entrare nella camera dei suoi genitori finché non cambiava la luce.</a:t>
            </a:r>
          </a:p>
          <a:p>
            <a:endParaRPr lang="it-IT" dirty="0"/>
          </a:p>
        </p:txBody>
      </p:sp>
    </p:spTree>
    <p:extLst>
      <p:ext uri="{BB962C8B-B14F-4D97-AF65-F5344CB8AC3E}">
        <p14:creationId xmlns:p14="http://schemas.microsoft.com/office/powerpoint/2010/main" val="42923015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1C4DDA-C494-E749-A8DC-62A2979D0241}"/>
              </a:ext>
            </a:extLst>
          </p:cNvPr>
          <p:cNvSpPr>
            <a:spLocks noGrp="1"/>
          </p:cNvSpPr>
          <p:nvPr>
            <p:ph type="title"/>
          </p:nvPr>
        </p:nvSpPr>
        <p:spPr>
          <a:xfrm>
            <a:off x="628650" y="51470"/>
            <a:ext cx="7886700" cy="994172"/>
          </a:xfrm>
        </p:spPr>
        <p:txBody>
          <a:bodyPr/>
          <a:lstStyle/>
          <a:p>
            <a:r>
              <a:rPr lang="it-IT" dirty="0"/>
              <a:t>Justin</a:t>
            </a:r>
          </a:p>
        </p:txBody>
      </p:sp>
      <p:sp>
        <p:nvSpPr>
          <p:cNvPr id="3" name="Segnaposto contenuto 2">
            <a:extLst>
              <a:ext uri="{FF2B5EF4-FFF2-40B4-BE49-F238E27FC236}">
                <a16:creationId xmlns:a16="http://schemas.microsoft.com/office/drawing/2014/main" id="{CC5AD69D-C25E-E646-8194-D5FC29EC323C}"/>
              </a:ext>
            </a:extLst>
          </p:cNvPr>
          <p:cNvSpPr>
            <a:spLocks noGrp="1"/>
          </p:cNvSpPr>
          <p:nvPr>
            <p:ph idx="1"/>
          </p:nvPr>
        </p:nvSpPr>
        <p:spPr>
          <a:xfrm>
            <a:off x="628650" y="915566"/>
            <a:ext cx="7886700" cy="4083917"/>
          </a:xfrm>
        </p:spPr>
        <p:txBody>
          <a:bodyPr>
            <a:normAutofit fontScale="77500" lnSpcReduction="20000"/>
          </a:bodyPr>
          <a:lstStyle/>
          <a:p>
            <a:r>
              <a:rPr lang="it-IT" dirty="0"/>
              <a:t>Justin è un bambino di 8 anni che presenta difficoltà a dormire, che secondo i suoi genitori erano presenti "fin dalla nascita". Attualmente, Justin fatica ad andare a letto e può impiegare fino a 2 ore per addormentarsi prima di andare a dormire.</a:t>
            </a:r>
          </a:p>
          <a:p>
            <a:r>
              <a:rPr lang="it-IT" dirty="0"/>
              <a:t>Alle 19:00 quando i suoi genitori gli dicono che è ora di andare a letto, chiederà di guardare un altro programma televisivo. Alcune sere i suoi genitori sono d'accordo perché vogliono sbrigare le faccende domestiche. </a:t>
            </a:r>
          </a:p>
          <a:p>
            <a:r>
              <a:rPr lang="it-IT" dirty="0"/>
              <a:t>Justin combatte ogni fase della routine della buonanotte, piangendo, lamentandosi e scappando dai suoi genitori quando dovrebbe mettersi il pigiama o lavarsi i denti. </a:t>
            </a:r>
          </a:p>
          <a:p>
            <a:r>
              <a:rPr lang="it-IT" dirty="0"/>
              <a:t>La madre di Justin cerca di negoziare con lui, mentre il padre di Justin minaccia di portargli via i giocattoli. Questo non fa altro che rendere Justin ancora più arrabbiato. </a:t>
            </a:r>
          </a:p>
          <a:p>
            <a:r>
              <a:rPr lang="it-IT" dirty="0"/>
              <a:t>Una volta a letto, Justin uscirà dalla sua stanza più volte chiedendo un altro spuntino o qualcosa da bere o leggere un altro capitolo del suo libro.</a:t>
            </a:r>
          </a:p>
          <a:p>
            <a:r>
              <a:rPr lang="it-IT" dirty="0"/>
              <a:t>Justin raramente si addormenta prima delle 22:00, e questo avviene spesso nel letto dei suoi genitori, che successivamente lo trasferiscono nel suo letto. </a:t>
            </a:r>
          </a:p>
          <a:p>
            <a:r>
              <a:rPr lang="it-IT" dirty="0"/>
              <a:t>La mamma sveglia Justin alle 7:30 impiegando circa 30 minuti per  alzarsi . </a:t>
            </a:r>
          </a:p>
          <a:p>
            <a:r>
              <a:rPr lang="it-IT" dirty="0"/>
              <a:t>Nei fine settimana, poiché Justin non va a scuola, i suoi genitori lo lasciano andare a letto alle 21:00. Anche se continua a protestare, non nella stessa misura in cui lo fa durante la settimana, e di solito si addormenta entro le 22:00. Nei fine settimana Justin si sveglia spontaneamente alle 8:00.</a:t>
            </a:r>
          </a:p>
          <a:p>
            <a:endParaRPr lang="it-IT" dirty="0"/>
          </a:p>
        </p:txBody>
      </p:sp>
    </p:spTree>
    <p:extLst>
      <p:ext uri="{BB962C8B-B14F-4D97-AF65-F5344CB8AC3E}">
        <p14:creationId xmlns:p14="http://schemas.microsoft.com/office/powerpoint/2010/main" val="32553938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B2823E-A371-814F-B94D-A741E175297A}"/>
              </a:ext>
            </a:extLst>
          </p:cNvPr>
          <p:cNvSpPr>
            <a:spLocks noGrp="1"/>
          </p:cNvSpPr>
          <p:nvPr>
            <p:ph type="title"/>
          </p:nvPr>
        </p:nvSpPr>
        <p:spPr/>
        <p:txBody>
          <a:bodyPr/>
          <a:lstStyle/>
          <a:p>
            <a:r>
              <a:rPr lang="it-IT" dirty="0"/>
              <a:t>STEP 1</a:t>
            </a:r>
          </a:p>
        </p:txBody>
      </p:sp>
      <p:sp>
        <p:nvSpPr>
          <p:cNvPr id="3" name="Segnaposto contenuto 2">
            <a:extLst>
              <a:ext uri="{FF2B5EF4-FFF2-40B4-BE49-F238E27FC236}">
                <a16:creationId xmlns:a16="http://schemas.microsoft.com/office/drawing/2014/main" id="{CED9E682-D1B6-4A47-B055-02A2BA641202}"/>
              </a:ext>
            </a:extLst>
          </p:cNvPr>
          <p:cNvSpPr>
            <a:spLocks noGrp="1"/>
          </p:cNvSpPr>
          <p:nvPr>
            <p:ph idx="1"/>
          </p:nvPr>
        </p:nvSpPr>
        <p:spPr/>
        <p:txBody>
          <a:bodyPr/>
          <a:lstStyle/>
          <a:p>
            <a:r>
              <a:rPr lang="it-IT" dirty="0"/>
              <a:t>Sulla base dei dati del diario del sonno, è stato stabilito che l'ora tipica di inizio del sonno di Justin era intorno alle 22:00. </a:t>
            </a:r>
          </a:p>
          <a:p>
            <a:r>
              <a:rPr lang="it-IT" dirty="0"/>
              <a:t>Pertanto, la sua routine della buonanotte doveva iniziare alle 21:30 terminando alle 22 </a:t>
            </a:r>
          </a:p>
        </p:txBody>
      </p:sp>
    </p:spTree>
    <p:extLst>
      <p:ext uri="{BB962C8B-B14F-4D97-AF65-F5344CB8AC3E}">
        <p14:creationId xmlns:p14="http://schemas.microsoft.com/office/powerpoint/2010/main" val="32584334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C41683-6F45-A945-8364-0B3B036584B0}"/>
              </a:ext>
            </a:extLst>
          </p:cNvPr>
          <p:cNvSpPr>
            <a:spLocks noGrp="1"/>
          </p:cNvSpPr>
          <p:nvPr>
            <p:ph type="title"/>
          </p:nvPr>
        </p:nvSpPr>
        <p:spPr/>
        <p:txBody>
          <a:bodyPr/>
          <a:lstStyle/>
          <a:p>
            <a:r>
              <a:rPr lang="it-IT" dirty="0"/>
              <a:t>STEP 2</a:t>
            </a:r>
          </a:p>
        </p:txBody>
      </p:sp>
      <p:sp>
        <p:nvSpPr>
          <p:cNvPr id="3" name="Segnaposto contenuto 2">
            <a:extLst>
              <a:ext uri="{FF2B5EF4-FFF2-40B4-BE49-F238E27FC236}">
                <a16:creationId xmlns:a16="http://schemas.microsoft.com/office/drawing/2014/main" id="{B8D183D9-7A88-6545-AC47-F7E8DE70D9CC}"/>
              </a:ext>
            </a:extLst>
          </p:cNvPr>
          <p:cNvSpPr>
            <a:spLocks noGrp="1"/>
          </p:cNvSpPr>
          <p:nvPr>
            <p:ph idx="1"/>
          </p:nvPr>
        </p:nvSpPr>
        <p:spPr/>
        <p:txBody>
          <a:bodyPr/>
          <a:lstStyle/>
          <a:p>
            <a:r>
              <a:rPr lang="it-IT" dirty="0"/>
              <a:t>Includeva uno spuntino, prepararsi per andare a letto e leggere un capitolo del suo libro preferito.</a:t>
            </a:r>
          </a:p>
          <a:p>
            <a:r>
              <a:rPr lang="it-IT" dirty="0"/>
              <a:t>Per ogni passaggio è stato  utilizzato un timer e, se Justin avesse terminato l'attività nel tempo stabilito, avrebbe guadagnato una biglia nel suo barattolo. </a:t>
            </a:r>
          </a:p>
          <a:p>
            <a:pPr marL="0" indent="0">
              <a:buNone/>
            </a:pPr>
            <a:endParaRPr lang="it-IT" dirty="0"/>
          </a:p>
          <a:p>
            <a:endParaRPr lang="it-IT" dirty="0"/>
          </a:p>
        </p:txBody>
      </p:sp>
    </p:spTree>
    <p:extLst>
      <p:ext uri="{BB962C8B-B14F-4D97-AF65-F5344CB8AC3E}">
        <p14:creationId xmlns:p14="http://schemas.microsoft.com/office/powerpoint/2010/main" val="39444180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F63281-2A85-B742-BCAF-69851344EFAC}"/>
              </a:ext>
            </a:extLst>
          </p:cNvPr>
          <p:cNvSpPr>
            <a:spLocks noGrp="1"/>
          </p:cNvSpPr>
          <p:nvPr>
            <p:ph type="title"/>
          </p:nvPr>
        </p:nvSpPr>
        <p:spPr/>
        <p:txBody>
          <a:bodyPr/>
          <a:lstStyle/>
          <a:p>
            <a:r>
              <a:rPr lang="it-IT" dirty="0"/>
              <a:t>STEP 5</a:t>
            </a:r>
          </a:p>
        </p:txBody>
      </p:sp>
      <p:sp>
        <p:nvSpPr>
          <p:cNvPr id="3" name="Segnaposto contenuto 2">
            <a:extLst>
              <a:ext uri="{FF2B5EF4-FFF2-40B4-BE49-F238E27FC236}">
                <a16:creationId xmlns:a16="http://schemas.microsoft.com/office/drawing/2014/main" id="{45BFD77E-5765-C940-949B-019EFA0A48E6}"/>
              </a:ext>
            </a:extLst>
          </p:cNvPr>
          <p:cNvSpPr>
            <a:spLocks noGrp="1"/>
          </p:cNvSpPr>
          <p:nvPr>
            <p:ph idx="1"/>
          </p:nvPr>
        </p:nvSpPr>
        <p:spPr/>
        <p:txBody>
          <a:bodyPr>
            <a:normAutofit fontScale="92500" lnSpcReduction="20000"/>
          </a:bodyPr>
          <a:lstStyle/>
          <a:p>
            <a:r>
              <a:rPr lang="it-IT" dirty="0"/>
              <a:t>Le luci spente alle 22:00, con un genitore presente finché non si  addormentava </a:t>
            </a:r>
          </a:p>
          <a:p>
            <a:r>
              <a:rPr lang="it-IT" dirty="0"/>
              <a:t>Dopo 1 settimana, è stato usato  il rinforzo positivo associato a visite programmate. Al loro ritorno, se Justin non avesse chiamato o non si fosse alzato dal letto, avrebbe guadagnato un'altra biglia.</a:t>
            </a:r>
          </a:p>
          <a:p>
            <a:r>
              <a:rPr lang="it-IT" dirty="0"/>
              <a:t> Dopo la prima settimana, iniziarono ad aumentare la durata tra le visite di 1 minuto ogni notte. </a:t>
            </a:r>
          </a:p>
          <a:p>
            <a:r>
              <a:rPr lang="it-IT" dirty="0"/>
              <a:t>Il passo finale è stato quello di anticipare l'ora di andare a dormire di 15 minuti ogni 3-5 notti, a condizione che si addormentasse ancora entro 20-30 minuti. </a:t>
            </a:r>
          </a:p>
          <a:p>
            <a:r>
              <a:rPr lang="it-IT" dirty="0"/>
              <a:t>Alla fine riuscì ad andare a letto alle 21:00. ogni notte e mi addormento abbastanza velocemente, continuando ad avere la sveglia alle 7:30 per andare a scuola.</a:t>
            </a:r>
          </a:p>
          <a:p>
            <a:endParaRPr lang="it-IT" dirty="0"/>
          </a:p>
        </p:txBody>
      </p:sp>
    </p:spTree>
    <p:extLst>
      <p:ext uri="{BB962C8B-B14F-4D97-AF65-F5344CB8AC3E}">
        <p14:creationId xmlns:p14="http://schemas.microsoft.com/office/powerpoint/2010/main" val="1353831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Ovale 5"/>
          <p:cNvSpPr/>
          <p:nvPr/>
        </p:nvSpPr>
        <p:spPr>
          <a:xfrm>
            <a:off x="7776864" y="0"/>
            <a:ext cx="1403648" cy="12241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EEF28AEB-B2FD-8A46-A6F3-0BFDBFD140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9820" y="0"/>
            <a:ext cx="3974523" cy="5143500"/>
          </a:xfrm>
          <a:prstGeom prst="rect">
            <a:avLst/>
          </a:prstGeom>
        </p:spPr>
      </p:pic>
      <p:pic>
        <p:nvPicPr>
          <p:cNvPr id="7" name="Segnaposto contenuto 6">
            <a:extLst>
              <a:ext uri="{FF2B5EF4-FFF2-40B4-BE49-F238E27FC236}">
                <a16:creationId xmlns:a16="http://schemas.microsoft.com/office/drawing/2014/main" id="{4ACD1AEF-0768-324F-88E2-D93EEC29C56B}"/>
              </a:ext>
            </a:extLst>
          </p:cNvPr>
          <p:cNvPicPr>
            <a:picLocks noGrp="1" noChangeAspect="1"/>
          </p:cNvPicPr>
          <p:nvPr>
            <p:ph idx="1"/>
          </p:nvPr>
        </p:nvPicPr>
        <p:blipFill>
          <a:blip r:embed="rId4"/>
          <a:stretch>
            <a:fillRect/>
          </a:stretch>
        </p:blipFill>
        <p:spPr>
          <a:xfrm>
            <a:off x="6191407" y="1648341"/>
            <a:ext cx="2762897" cy="1614234"/>
          </a:xfrm>
          <a:prstGeom prst="rect">
            <a:avLst/>
          </a:prstGeom>
        </p:spPr>
      </p:pic>
      <p:pic>
        <p:nvPicPr>
          <p:cNvPr id="8" name="Immagine 7">
            <a:extLst>
              <a:ext uri="{FF2B5EF4-FFF2-40B4-BE49-F238E27FC236}">
                <a16:creationId xmlns:a16="http://schemas.microsoft.com/office/drawing/2014/main" id="{1EE62FCF-C8C9-B047-8848-1F5FCADE6818}"/>
              </a:ext>
            </a:extLst>
          </p:cNvPr>
          <p:cNvPicPr>
            <a:picLocks noChangeAspect="1"/>
          </p:cNvPicPr>
          <p:nvPr/>
        </p:nvPicPr>
        <p:blipFill>
          <a:blip r:embed="rId5"/>
          <a:stretch>
            <a:fillRect/>
          </a:stretch>
        </p:blipFill>
        <p:spPr>
          <a:xfrm>
            <a:off x="5394343" y="215289"/>
            <a:ext cx="1734447" cy="1315937"/>
          </a:xfrm>
          <a:prstGeom prst="rect">
            <a:avLst/>
          </a:prstGeom>
        </p:spPr>
      </p:pic>
      <p:pic>
        <p:nvPicPr>
          <p:cNvPr id="11" name="Immagine 10">
            <a:extLst>
              <a:ext uri="{FF2B5EF4-FFF2-40B4-BE49-F238E27FC236}">
                <a16:creationId xmlns:a16="http://schemas.microsoft.com/office/drawing/2014/main" id="{7476B1D2-C97B-0F41-8872-B252842CEEFA}"/>
              </a:ext>
            </a:extLst>
          </p:cNvPr>
          <p:cNvPicPr>
            <a:picLocks noChangeAspect="1"/>
          </p:cNvPicPr>
          <p:nvPr/>
        </p:nvPicPr>
        <p:blipFill>
          <a:blip r:embed="rId6"/>
          <a:stretch>
            <a:fillRect/>
          </a:stretch>
        </p:blipFill>
        <p:spPr>
          <a:xfrm>
            <a:off x="6530966" y="3379690"/>
            <a:ext cx="2274838" cy="1531226"/>
          </a:xfrm>
          <a:prstGeom prst="rect">
            <a:avLst/>
          </a:prstGeom>
        </p:spPr>
      </p:pic>
    </p:spTree>
    <p:extLst>
      <p:ext uri="{BB962C8B-B14F-4D97-AF65-F5344CB8AC3E}">
        <p14:creationId xmlns:p14="http://schemas.microsoft.com/office/powerpoint/2010/main" val="17089538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E88EE0-EAA2-804C-8C64-4AFCF46D8F2A}"/>
              </a:ext>
            </a:extLst>
          </p:cNvPr>
          <p:cNvSpPr>
            <a:spLocks noGrp="1"/>
          </p:cNvSpPr>
          <p:nvPr>
            <p:ph type="title"/>
          </p:nvPr>
        </p:nvSpPr>
        <p:spPr/>
        <p:txBody>
          <a:bodyPr>
            <a:normAutofit/>
          </a:bodyPr>
          <a:lstStyle/>
          <a:p>
            <a:pPr algn="ctr"/>
            <a:r>
              <a:rPr lang="it-IT" sz="6000" b="1" dirty="0"/>
              <a:t>GRAZIE!</a:t>
            </a:r>
          </a:p>
        </p:txBody>
      </p:sp>
      <p:pic>
        <p:nvPicPr>
          <p:cNvPr id="4" name="Segnaposto contenuto 3">
            <a:extLst>
              <a:ext uri="{FF2B5EF4-FFF2-40B4-BE49-F238E27FC236}">
                <a16:creationId xmlns:a16="http://schemas.microsoft.com/office/drawing/2014/main" id="{CC1E4D0C-9A6F-9B48-83E1-F9C9ACF2E72A}"/>
              </a:ext>
            </a:extLst>
          </p:cNvPr>
          <p:cNvPicPr>
            <a:picLocks noGrp="1" noChangeAspect="1"/>
          </p:cNvPicPr>
          <p:nvPr>
            <p:ph idx="1"/>
          </p:nvPr>
        </p:nvPicPr>
        <p:blipFill>
          <a:blip r:embed="rId2"/>
          <a:stretch>
            <a:fillRect/>
          </a:stretch>
        </p:blipFill>
        <p:spPr>
          <a:xfrm>
            <a:off x="628650" y="1666063"/>
            <a:ext cx="7886700" cy="2670211"/>
          </a:xfrm>
          <a:prstGeom prst="rect">
            <a:avLst/>
          </a:prstGeom>
        </p:spPr>
      </p:pic>
    </p:spTree>
    <p:extLst>
      <p:ext uri="{BB962C8B-B14F-4D97-AF65-F5344CB8AC3E}">
        <p14:creationId xmlns:p14="http://schemas.microsoft.com/office/powerpoint/2010/main" val="4129024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9EF017-FC24-0E45-950E-E363FBB318B8}"/>
              </a:ext>
            </a:extLst>
          </p:cNvPr>
          <p:cNvSpPr>
            <a:spLocks noGrp="1"/>
          </p:cNvSpPr>
          <p:nvPr>
            <p:ph type="title"/>
          </p:nvPr>
        </p:nvSpPr>
        <p:spPr/>
        <p:txBody>
          <a:bodyPr/>
          <a:lstStyle/>
          <a:p>
            <a:endParaRPr lang="it-IT" dirty="0"/>
          </a:p>
        </p:txBody>
      </p:sp>
      <p:pic>
        <p:nvPicPr>
          <p:cNvPr id="5" name="Segnaposto contenuto 4">
            <a:extLst>
              <a:ext uri="{FF2B5EF4-FFF2-40B4-BE49-F238E27FC236}">
                <a16:creationId xmlns:a16="http://schemas.microsoft.com/office/drawing/2014/main" id="{16909B7A-D159-3840-BAD4-A4E4019031E4}"/>
              </a:ext>
            </a:extLst>
          </p:cNvPr>
          <p:cNvPicPr>
            <a:picLocks noGrp="1" noChangeAspect="1"/>
          </p:cNvPicPr>
          <p:nvPr>
            <p:ph idx="1"/>
          </p:nvPr>
        </p:nvPicPr>
        <p:blipFill>
          <a:blip r:embed="rId2"/>
          <a:stretch>
            <a:fillRect/>
          </a:stretch>
        </p:blipFill>
        <p:spPr>
          <a:xfrm>
            <a:off x="2904356" y="2257093"/>
            <a:ext cx="2171700" cy="2882900"/>
          </a:xfrm>
          <a:prstGeom prst="rect">
            <a:avLst/>
          </a:prstGeom>
        </p:spPr>
      </p:pic>
      <p:pic>
        <p:nvPicPr>
          <p:cNvPr id="4" name="Immagine 3">
            <a:extLst>
              <a:ext uri="{FF2B5EF4-FFF2-40B4-BE49-F238E27FC236}">
                <a16:creationId xmlns:a16="http://schemas.microsoft.com/office/drawing/2014/main" id="{C9B7858F-912F-0A4D-8C09-562696D401F6}"/>
              </a:ext>
            </a:extLst>
          </p:cNvPr>
          <p:cNvPicPr>
            <a:picLocks noChangeAspect="1"/>
          </p:cNvPicPr>
          <p:nvPr/>
        </p:nvPicPr>
        <p:blipFill>
          <a:blip r:embed="rId3"/>
          <a:stretch>
            <a:fillRect/>
          </a:stretch>
        </p:blipFill>
        <p:spPr>
          <a:xfrm>
            <a:off x="0" y="189108"/>
            <a:ext cx="3111872" cy="3248217"/>
          </a:xfrm>
          <a:prstGeom prst="rect">
            <a:avLst/>
          </a:prstGeom>
        </p:spPr>
      </p:pic>
      <p:pic>
        <p:nvPicPr>
          <p:cNvPr id="6" name="Immagine 5">
            <a:extLst>
              <a:ext uri="{FF2B5EF4-FFF2-40B4-BE49-F238E27FC236}">
                <a16:creationId xmlns:a16="http://schemas.microsoft.com/office/drawing/2014/main" id="{4960E7B5-CEFC-BE45-8A3E-5866A0387B07}"/>
              </a:ext>
            </a:extLst>
          </p:cNvPr>
          <p:cNvPicPr>
            <a:picLocks noChangeAspect="1"/>
          </p:cNvPicPr>
          <p:nvPr/>
        </p:nvPicPr>
        <p:blipFill>
          <a:blip r:embed="rId4"/>
          <a:stretch>
            <a:fillRect/>
          </a:stretch>
        </p:blipFill>
        <p:spPr>
          <a:xfrm>
            <a:off x="5076056" y="335837"/>
            <a:ext cx="3831406" cy="3842512"/>
          </a:xfrm>
          <a:prstGeom prst="rect">
            <a:avLst/>
          </a:prstGeom>
        </p:spPr>
      </p:pic>
      <p:pic>
        <p:nvPicPr>
          <p:cNvPr id="7" name="Immagine 6">
            <a:extLst>
              <a:ext uri="{FF2B5EF4-FFF2-40B4-BE49-F238E27FC236}">
                <a16:creationId xmlns:a16="http://schemas.microsoft.com/office/drawing/2014/main" id="{E11385A3-D0A2-EC45-8BFD-5FDAC4C4ED40}"/>
              </a:ext>
            </a:extLst>
          </p:cNvPr>
          <p:cNvPicPr>
            <a:picLocks noChangeAspect="1"/>
          </p:cNvPicPr>
          <p:nvPr/>
        </p:nvPicPr>
        <p:blipFill>
          <a:blip r:embed="rId5"/>
          <a:stretch>
            <a:fillRect/>
          </a:stretch>
        </p:blipFill>
        <p:spPr>
          <a:xfrm>
            <a:off x="461655" y="3437325"/>
            <a:ext cx="2188561" cy="1431615"/>
          </a:xfrm>
          <a:prstGeom prst="rect">
            <a:avLst/>
          </a:prstGeom>
        </p:spPr>
      </p:pic>
      <p:pic>
        <p:nvPicPr>
          <p:cNvPr id="8" name="Immagine 7">
            <a:extLst>
              <a:ext uri="{FF2B5EF4-FFF2-40B4-BE49-F238E27FC236}">
                <a16:creationId xmlns:a16="http://schemas.microsoft.com/office/drawing/2014/main" id="{D5D80BC3-DAD8-E945-A8A6-756D4BBB9B03}"/>
              </a:ext>
            </a:extLst>
          </p:cNvPr>
          <p:cNvPicPr>
            <a:picLocks noChangeAspect="1"/>
          </p:cNvPicPr>
          <p:nvPr/>
        </p:nvPicPr>
        <p:blipFill>
          <a:blip r:embed="rId6"/>
          <a:stretch>
            <a:fillRect/>
          </a:stretch>
        </p:blipFill>
        <p:spPr>
          <a:xfrm>
            <a:off x="6732240" y="-198123"/>
            <a:ext cx="2660867" cy="1777943"/>
          </a:xfrm>
          <a:prstGeom prst="ellipse">
            <a:avLst/>
          </a:prstGeom>
        </p:spPr>
      </p:pic>
      <p:pic>
        <p:nvPicPr>
          <p:cNvPr id="9" name="Segnaposto contenuto 7">
            <a:extLst>
              <a:ext uri="{FF2B5EF4-FFF2-40B4-BE49-F238E27FC236}">
                <a16:creationId xmlns:a16="http://schemas.microsoft.com/office/drawing/2014/main" id="{0C68CCB8-922F-ED43-B366-5E2E1D73DE06}"/>
              </a:ext>
            </a:extLst>
          </p:cNvPr>
          <p:cNvPicPr>
            <a:picLocks noChangeAspect="1"/>
          </p:cNvPicPr>
          <p:nvPr/>
        </p:nvPicPr>
        <p:blipFill>
          <a:blip r:embed="rId7"/>
          <a:stretch>
            <a:fillRect/>
          </a:stretch>
        </p:blipFill>
        <p:spPr>
          <a:xfrm>
            <a:off x="5380162" y="0"/>
            <a:ext cx="2216174" cy="5546342"/>
          </a:xfrm>
          <a:prstGeom prst="rect">
            <a:avLst/>
          </a:prstGeom>
        </p:spPr>
      </p:pic>
      <p:pic>
        <p:nvPicPr>
          <p:cNvPr id="10" name="Immagine 9">
            <a:extLst>
              <a:ext uri="{FF2B5EF4-FFF2-40B4-BE49-F238E27FC236}">
                <a16:creationId xmlns:a16="http://schemas.microsoft.com/office/drawing/2014/main" id="{183DC7AB-435E-814D-9257-AD6DA0D28970}"/>
              </a:ext>
            </a:extLst>
          </p:cNvPr>
          <p:cNvPicPr>
            <a:picLocks noChangeAspect="1"/>
          </p:cNvPicPr>
          <p:nvPr/>
        </p:nvPicPr>
        <p:blipFill>
          <a:blip r:embed="rId8"/>
          <a:stretch>
            <a:fillRect/>
          </a:stretch>
        </p:blipFill>
        <p:spPr>
          <a:xfrm>
            <a:off x="1849215" y="4073059"/>
            <a:ext cx="2767902" cy="1383951"/>
          </a:xfrm>
          <a:prstGeom prst="rect">
            <a:avLst/>
          </a:prstGeom>
        </p:spPr>
      </p:pic>
    </p:spTree>
    <p:extLst>
      <p:ext uri="{BB962C8B-B14F-4D97-AF65-F5344CB8AC3E}">
        <p14:creationId xmlns:p14="http://schemas.microsoft.com/office/powerpoint/2010/main" val="42185019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2"/>
          <a:stretch>
            <a:fillRect/>
          </a:stretch>
        </p:blipFill>
        <p:spPr>
          <a:xfrm>
            <a:off x="6156176" y="3003798"/>
            <a:ext cx="2645284" cy="1330200"/>
          </a:xfrm>
          <a:prstGeom prst="ellipse">
            <a:avLst/>
          </a:prstGeom>
        </p:spPr>
      </p:pic>
      <p:sp>
        <p:nvSpPr>
          <p:cNvPr id="9" name="Ovale 8"/>
          <p:cNvSpPr/>
          <p:nvPr/>
        </p:nvSpPr>
        <p:spPr>
          <a:xfrm>
            <a:off x="8100392" y="0"/>
            <a:ext cx="1080120" cy="9155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a:extLst>
              <a:ext uri="{FF2B5EF4-FFF2-40B4-BE49-F238E27FC236}">
                <a16:creationId xmlns:a16="http://schemas.microsoft.com/office/drawing/2014/main" id="{3B0EEB62-CAD9-774F-92FC-9690801D2B8D}"/>
              </a:ext>
            </a:extLst>
          </p:cNvPr>
          <p:cNvSpPr/>
          <p:nvPr/>
        </p:nvSpPr>
        <p:spPr>
          <a:xfrm>
            <a:off x="628510" y="843558"/>
            <a:ext cx="676005" cy="634386"/>
          </a:xfrm>
          <a:prstGeom prst="ellipse">
            <a:avLst/>
          </a:prstGeom>
          <a:solidFill>
            <a:srgbClr val="FDD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arrotondato 10">
            <a:extLst>
              <a:ext uri="{FF2B5EF4-FFF2-40B4-BE49-F238E27FC236}">
                <a16:creationId xmlns:a16="http://schemas.microsoft.com/office/drawing/2014/main" id="{EA96CE42-1DD0-F34D-8930-268388742700}"/>
              </a:ext>
            </a:extLst>
          </p:cNvPr>
          <p:cNvSpPr/>
          <p:nvPr/>
        </p:nvSpPr>
        <p:spPr>
          <a:xfrm>
            <a:off x="2051720" y="0"/>
            <a:ext cx="2459731" cy="48351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itolo 12">
            <a:extLst>
              <a:ext uri="{FF2B5EF4-FFF2-40B4-BE49-F238E27FC236}">
                <a16:creationId xmlns:a16="http://schemas.microsoft.com/office/drawing/2014/main" id="{9DADBE55-3902-3342-9997-F49EA3EA27DB}"/>
              </a:ext>
            </a:extLst>
          </p:cNvPr>
          <p:cNvSpPr>
            <a:spLocks noGrp="1"/>
          </p:cNvSpPr>
          <p:nvPr>
            <p:ph type="title"/>
          </p:nvPr>
        </p:nvSpPr>
        <p:spPr/>
        <p:txBody>
          <a:bodyPr/>
          <a:lstStyle/>
          <a:p>
            <a:endParaRPr lang="it-IT"/>
          </a:p>
        </p:txBody>
      </p:sp>
      <p:sp>
        <p:nvSpPr>
          <p:cNvPr id="2" name="Segnaposto contenuto 1">
            <a:extLst>
              <a:ext uri="{FF2B5EF4-FFF2-40B4-BE49-F238E27FC236}">
                <a16:creationId xmlns:a16="http://schemas.microsoft.com/office/drawing/2014/main" id="{14B964CE-A372-E640-8564-C5659555D953}"/>
              </a:ext>
            </a:extLst>
          </p:cNvPr>
          <p:cNvSpPr>
            <a:spLocks noGrp="1"/>
          </p:cNvSpPr>
          <p:nvPr>
            <p:ph idx="1"/>
          </p:nvPr>
        </p:nvSpPr>
        <p:spPr/>
        <p:txBody>
          <a:bodyPr/>
          <a:lstStyle/>
          <a:p>
            <a:endParaRPr lang="it-IT" dirty="0"/>
          </a:p>
        </p:txBody>
      </p:sp>
    </p:spTree>
    <p:extLst>
      <p:ext uri="{BB962C8B-B14F-4D97-AF65-F5344CB8AC3E}">
        <p14:creationId xmlns:p14="http://schemas.microsoft.com/office/powerpoint/2010/main" val="38540832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e 5"/>
          <p:cNvSpPr/>
          <p:nvPr/>
        </p:nvSpPr>
        <p:spPr>
          <a:xfrm>
            <a:off x="7776864" y="0"/>
            <a:ext cx="1403648" cy="12241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9DF19147-8B19-004C-B831-64C44FF12A01}"/>
              </a:ext>
            </a:extLst>
          </p:cNvPr>
          <p:cNvSpPr>
            <a:spLocks noGrp="1"/>
          </p:cNvSpPr>
          <p:nvPr>
            <p:ph type="title"/>
          </p:nvPr>
        </p:nvSpPr>
        <p:spPr>
          <a:xfrm>
            <a:off x="645740" y="411510"/>
            <a:ext cx="7886700" cy="994172"/>
          </a:xfrm>
        </p:spPr>
        <p:txBody>
          <a:bodyPr>
            <a:normAutofit fontScale="90000"/>
          </a:bodyPr>
          <a:lstStyle/>
          <a:p>
            <a:pPr algn="ctr"/>
            <a:r>
              <a:rPr lang="it-IT" b="1" dirty="0"/>
              <a:t>DISTURBI DEL SONNO </a:t>
            </a:r>
            <a:br>
              <a:rPr lang="it-IT" b="1" dirty="0"/>
            </a:br>
            <a:r>
              <a:rPr lang="it-IT" b="1" dirty="0"/>
              <a:t>SU CUI INTERVENIRE CON STRATEGIE COMPORTAMENTALI</a:t>
            </a:r>
          </a:p>
        </p:txBody>
      </p:sp>
      <p:sp>
        <p:nvSpPr>
          <p:cNvPr id="3" name="Segnaposto contenuto 2">
            <a:extLst>
              <a:ext uri="{FF2B5EF4-FFF2-40B4-BE49-F238E27FC236}">
                <a16:creationId xmlns:a16="http://schemas.microsoft.com/office/drawing/2014/main" id="{27B95155-C8E8-C34B-A6F9-AB014454A691}"/>
              </a:ext>
            </a:extLst>
          </p:cNvPr>
          <p:cNvSpPr>
            <a:spLocks noGrp="1"/>
          </p:cNvSpPr>
          <p:nvPr>
            <p:ph idx="1"/>
          </p:nvPr>
        </p:nvSpPr>
        <p:spPr>
          <a:xfrm>
            <a:off x="971600" y="1684510"/>
            <a:ext cx="7543750" cy="3263504"/>
          </a:xfrm>
        </p:spPr>
        <p:txBody>
          <a:bodyPr/>
          <a:lstStyle/>
          <a:p>
            <a:r>
              <a:rPr lang="it-IT" dirty="0"/>
              <a:t>NON COMPLIANCE ALLA ROUTINE DELL’ADDORMENTAMENTO</a:t>
            </a:r>
          </a:p>
          <a:p>
            <a:r>
              <a:rPr lang="it-IT" dirty="0"/>
              <a:t>COMPORTAMENTI CHE INTERFERISCONO CON IL SONNO</a:t>
            </a:r>
          </a:p>
          <a:p>
            <a:r>
              <a:rPr lang="it-IT" dirty="0"/>
              <a:t>RITARDO DELL’ ADDORMENTAMENTO</a:t>
            </a:r>
          </a:p>
          <a:p>
            <a:r>
              <a:rPr lang="it-IT" dirty="0"/>
              <a:t>RISVEGLI NOTTURNI</a:t>
            </a:r>
          </a:p>
          <a:p>
            <a:r>
              <a:rPr lang="it-IT" dirty="0"/>
              <a:t>RISVEGLI PRECOCI</a:t>
            </a:r>
          </a:p>
        </p:txBody>
      </p:sp>
      <p:pic>
        <p:nvPicPr>
          <p:cNvPr id="8" name="Immagine 7">
            <a:extLst>
              <a:ext uri="{FF2B5EF4-FFF2-40B4-BE49-F238E27FC236}">
                <a16:creationId xmlns:a16="http://schemas.microsoft.com/office/drawing/2014/main" id="{52298D31-CFD2-0048-BC28-47C34443CFF4}"/>
              </a:ext>
            </a:extLst>
          </p:cNvPr>
          <p:cNvPicPr>
            <a:picLocks noChangeAspect="1"/>
          </p:cNvPicPr>
          <p:nvPr/>
        </p:nvPicPr>
        <p:blipFill>
          <a:blip r:embed="rId2"/>
          <a:stretch>
            <a:fillRect/>
          </a:stretch>
        </p:blipFill>
        <p:spPr>
          <a:xfrm>
            <a:off x="2038375" y="3864657"/>
            <a:ext cx="5410200" cy="1181100"/>
          </a:xfrm>
          <a:prstGeom prst="rect">
            <a:avLst/>
          </a:prstGeom>
          <a:solidFill>
            <a:srgbClr val="FFDC46"/>
          </a:solidFill>
        </p:spPr>
      </p:pic>
    </p:spTree>
    <p:extLst>
      <p:ext uri="{BB962C8B-B14F-4D97-AF65-F5344CB8AC3E}">
        <p14:creationId xmlns:p14="http://schemas.microsoft.com/office/powerpoint/2010/main" val="1021241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Ovale 5"/>
          <p:cNvSpPr/>
          <p:nvPr/>
        </p:nvSpPr>
        <p:spPr>
          <a:xfrm>
            <a:off x="7776864" y="0"/>
            <a:ext cx="1403648" cy="12241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Titolo 2">
            <a:extLst>
              <a:ext uri="{FF2B5EF4-FFF2-40B4-BE49-F238E27FC236}">
                <a16:creationId xmlns:a16="http://schemas.microsoft.com/office/drawing/2014/main" id="{CC7ABD52-F6E5-CA49-B8E4-F6566A02CE63}"/>
              </a:ext>
            </a:extLst>
          </p:cNvPr>
          <p:cNvSpPr>
            <a:spLocks noGrp="1"/>
          </p:cNvSpPr>
          <p:nvPr>
            <p:ph type="title"/>
          </p:nvPr>
        </p:nvSpPr>
        <p:spPr>
          <a:xfrm>
            <a:off x="2123728" y="285204"/>
            <a:ext cx="6734572" cy="994172"/>
          </a:xfrm>
        </p:spPr>
        <p:txBody>
          <a:bodyPr>
            <a:normAutofit fontScale="90000"/>
          </a:bodyPr>
          <a:lstStyle/>
          <a:p>
            <a:r>
              <a:rPr lang="it-IT" b="1" dirty="0"/>
              <a:t>DISTURBI DEL SONNO E STRATEGIE COMPORTAMENTALI </a:t>
            </a:r>
            <a:endParaRPr lang="it-IT" dirty="0"/>
          </a:p>
        </p:txBody>
      </p:sp>
      <p:sp>
        <p:nvSpPr>
          <p:cNvPr id="4" name="Segnaposto contenuto 3">
            <a:extLst>
              <a:ext uri="{FF2B5EF4-FFF2-40B4-BE49-F238E27FC236}">
                <a16:creationId xmlns:a16="http://schemas.microsoft.com/office/drawing/2014/main" id="{018CE29B-53EC-6D49-AACF-C199B5C746FF}"/>
              </a:ext>
            </a:extLst>
          </p:cNvPr>
          <p:cNvSpPr>
            <a:spLocks noGrp="1"/>
          </p:cNvSpPr>
          <p:nvPr>
            <p:ph idx="1"/>
          </p:nvPr>
        </p:nvSpPr>
        <p:spPr>
          <a:xfrm>
            <a:off x="971600" y="1369218"/>
            <a:ext cx="7543750" cy="3434780"/>
          </a:xfrm>
        </p:spPr>
        <p:txBody>
          <a:bodyPr>
            <a:normAutofit/>
          </a:bodyPr>
          <a:lstStyle/>
          <a:p>
            <a:r>
              <a:rPr lang="it-IT" sz="2400" dirty="0"/>
              <a:t>STEP1: sviluppare una </a:t>
            </a:r>
            <a:r>
              <a:rPr lang="it-IT" sz="2400" dirty="0" err="1"/>
              <a:t>sleep</a:t>
            </a:r>
            <a:r>
              <a:rPr lang="it-IT" sz="2400" dirty="0"/>
              <a:t> schedule individualizzata e personalizzata </a:t>
            </a:r>
          </a:p>
          <a:p>
            <a:r>
              <a:rPr lang="it-IT" sz="2400" b="1" dirty="0"/>
              <a:t>STEP 2: instaurare una corretta routine dell’addormentamento</a:t>
            </a:r>
          </a:p>
          <a:p>
            <a:r>
              <a:rPr lang="it-IT" sz="2400" dirty="0"/>
              <a:t>STEP3: Ottimizzare le condizioni ambientali</a:t>
            </a:r>
          </a:p>
          <a:p>
            <a:r>
              <a:rPr lang="it-IT" sz="2400" dirty="0"/>
              <a:t>STEP4: regolarizzare le dipendenze al sonno</a:t>
            </a:r>
          </a:p>
          <a:p>
            <a:r>
              <a:rPr lang="it-IT" sz="2400" dirty="0"/>
              <a:t>STEP5: affrontare i comportamenti che interferiscono con il sonno</a:t>
            </a:r>
          </a:p>
          <a:p>
            <a:endParaRPr lang="it-IT" dirty="0"/>
          </a:p>
          <a:p>
            <a:endParaRPr lang="it-IT" dirty="0"/>
          </a:p>
        </p:txBody>
      </p:sp>
    </p:spTree>
    <p:extLst>
      <p:ext uri="{BB962C8B-B14F-4D97-AF65-F5344CB8AC3E}">
        <p14:creationId xmlns:p14="http://schemas.microsoft.com/office/powerpoint/2010/main" val="332129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Ovale 5"/>
          <p:cNvSpPr/>
          <p:nvPr/>
        </p:nvSpPr>
        <p:spPr>
          <a:xfrm>
            <a:off x="7776864" y="0"/>
            <a:ext cx="1403648" cy="12241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5ECC2414-D5BE-AC44-B909-5D405635E546}"/>
              </a:ext>
            </a:extLst>
          </p:cNvPr>
          <p:cNvSpPr>
            <a:spLocks noGrp="1"/>
          </p:cNvSpPr>
          <p:nvPr>
            <p:ph type="title"/>
          </p:nvPr>
        </p:nvSpPr>
        <p:spPr>
          <a:xfrm>
            <a:off x="942404" y="585648"/>
            <a:ext cx="7886700" cy="994172"/>
          </a:xfrm>
        </p:spPr>
        <p:txBody>
          <a:bodyPr>
            <a:normAutofit/>
          </a:bodyPr>
          <a:lstStyle/>
          <a:p>
            <a:r>
              <a:rPr lang="it-IT" sz="3200" b="1" dirty="0">
                <a:latin typeface="Raleway" charset="0"/>
                <a:ea typeface="Raleway" charset="0"/>
                <a:cs typeface="Raleway" charset="0"/>
              </a:rPr>
              <a:t>Routine dell’addormentamento</a:t>
            </a:r>
            <a:br>
              <a:rPr lang="it-IT" dirty="0"/>
            </a:br>
            <a:endParaRPr lang="it-IT" dirty="0"/>
          </a:p>
        </p:txBody>
      </p:sp>
      <p:sp>
        <p:nvSpPr>
          <p:cNvPr id="3" name="Segnaposto contenuto 2">
            <a:extLst>
              <a:ext uri="{FF2B5EF4-FFF2-40B4-BE49-F238E27FC236}">
                <a16:creationId xmlns:a16="http://schemas.microsoft.com/office/drawing/2014/main" id="{B0B96AEE-46FF-3F47-BA81-D06B5778B4E8}"/>
              </a:ext>
            </a:extLst>
          </p:cNvPr>
          <p:cNvSpPr>
            <a:spLocks noGrp="1"/>
          </p:cNvSpPr>
          <p:nvPr>
            <p:ph idx="1"/>
          </p:nvPr>
        </p:nvSpPr>
        <p:spPr>
          <a:xfrm>
            <a:off x="611560" y="1369219"/>
            <a:ext cx="7471742" cy="3263504"/>
          </a:xfrm>
        </p:spPr>
        <p:txBody>
          <a:bodyPr>
            <a:normAutofit fontScale="70000" lnSpcReduction="20000"/>
          </a:bodyPr>
          <a:lstStyle/>
          <a:p>
            <a:pPr>
              <a:lnSpc>
                <a:spcPct val="120000"/>
              </a:lnSpc>
            </a:pPr>
            <a:r>
              <a:rPr lang="it-IT" dirty="0">
                <a:latin typeface="Raleway" charset="0"/>
                <a:ea typeface="Raleway" charset="0"/>
                <a:cs typeface="Raleway" charset="0"/>
              </a:rPr>
              <a:t>Serve per preparare la mente e il corpo al sonno, una pausa dalle attività diurne</a:t>
            </a:r>
          </a:p>
          <a:p>
            <a:pPr>
              <a:lnSpc>
                <a:spcPct val="120000"/>
              </a:lnSpc>
            </a:pPr>
            <a:r>
              <a:rPr lang="it-IT" dirty="0">
                <a:latin typeface="Raleway" charset="0"/>
                <a:ea typeface="Raleway" charset="0"/>
                <a:cs typeface="Raleway" charset="0"/>
              </a:rPr>
              <a:t>Deve iniziare 15-30’ prima di andare a letto, durare circa 30’ (15’ per i più piccoli ed aumentare con età), mai più di 1 ora!</a:t>
            </a:r>
          </a:p>
          <a:p>
            <a:pPr>
              <a:lnSpc>
                <a:spcPct val="120000"/>
              </a:lnSpc>
            </a:pPr>
            <a:r>
              <a:rPr lang="it-IT" dirty="0">
                <a:latin typeface="Raleway" charset="0"/>
                <a:ea typeface="Raleway" charset="0"/>
                <a:cs typeface="Raleway" charset="0"/>
              </a:rPr>
              <a:t>Le attività devono essere brevi, prevedibili, attese, stabili . Seguono sempre stesso ordine ogni sera, allo stesso orario, con tutti  i care-</a:t>
            </a:r>
            <a:r>
              <a:rPr lang="it-IT" dirty="0" err="1">
                <a:latin typeface="Raleway" charset="0"/>
                <a:ea typeface="Raleway" charset="0"/>
                <a:cs typeface="Raleway" charset="0"/>
              </a:rPr>
              <a:t>givers</a:t>
            </a:r>
            <a:endParaRPr lang="it-IT" dirty="0">
              <a:latin typeface="Raleway" charset="0"/>
              <a:ea typeface="Raleway" charset="0"/>
              <a:cs typeface="Raleway" charset="0"/>
            </a:endParaRPr>
          </a:p>
          <a:p>
            <a:pPr>
              <a:lnSpc>
                <a:spcPct val="120000"/>
              </a:lnSpc>
            </a:pPr>
            <a:r>
              <a:rPr lang="it-IT" dirty="0">
                <a:latin typeface="Raleway" charset="0"/>
                <a:ea typeface="Raleway" charset="0"/>
                <a:cs typeface="Raleway" charset="0"/>
              </a:rPr>
              <a:t>E’ importante che tutti nella famiglia abbiano la loro routine (genitori, fratelli</a:t>
            </a:r>
            <a:r>
              <a:rPr lang="is-IS" dirty="0">
                <a:latin typeface="Raleway" charset="0"/>
                <a:ea typeface="Raleway" charset="0"/>
                <a:cs typeface="Raleway" charset="0"/>
              </a:rPr>
              <a:t>…)</a:t>
            </a:r>
            <a:endParaRPr lang="it-IT" dirty="0">
              <a:latin typeface="Raleway" charset="0"/>
              <a:ea typeface="Raleway" charset="0"/>
              <a:cs typeface="Raleway" charset="0"/>
            </a:endParaRPr>
          </a:p>
          <a:p>
            <a:pPr>
              <a:lnSpc>
                <a:spcPct val="120000"/>
              </a:lnSpc>
            </a:pPr>
            <a:r>
              <a:rPr lang="it-IT" dirty="0">
                <a:latin typeface="Raleway" charset="0"/>
                <a:ea typeface="Raleway" charset="0"/>
                <a:cs typeface="Raleway" charset="0"/>
              </a:rPr>
              <a:t>Utile agenda visiva o nei piccoli supporti visivi</a:t>
            </a:r>
          </a:p>
          <a:p>
            <a:pPr>
              <a:lnSpc>
                <a:spcPct val="120000"/>
              </a:lnSpc>
            </a:pPr>
            <a:r>
              <a:rPr lang="it-IT" dirty="0">
                <a:latin typeface="Raleway" charset="0"/>
                <a:ea typeface="Raleway" charset="0"/>
                <a:cs typeface="Raleway" charset="0"/>
              </a:rPr>
              <a:t>Devono essere attività facili e rilassanti (le attività difficili o non rilassanti vanno anticipate al di fuori della routine, es dopo la cena)</a:t>
            </a:r>
          </a:p>
          <a:p>
            <a:endParaRPr lang="it-IT" dirty="0"/>
          </a:p>
        </p:txBody>
      </p:sp>
      <p:pic>
        <p:nvPicPr>
          <p:cNvPr id="4" name="Immagine 3">
            <a:extLst>
              <a:ext uri="{FF2B5EF4-FFF2-40B4-BE49-F238E27FC236}">
                <a16:creationId xmlns:a16="http://schemas.microsoft.com/office/drawing/2014/main" id="{197678BA-BBC4-EB42-BE1C-87F4A19B01FB}"/>
              </a:ext>
            </a:extLst>
          </p:cNvPr>
          <p:cNvPicPr>
            <a:picLocks noChangeAspect="1"/>
          </p:cNvPicPr>
          <p:nvPr/>
        </p:nvPicPr>
        <p:blipFill>
          <a:blip r:embed="rId2"/>
          <a:stretch>
            <a:fillRect/>
          </a:stretch>
        </p:blipFill>
        <p:spPr>
          <a:xfrm>
            <a:off x="7956377" y="-5089"/>
            <a:ext cx="1238560" cy="1861224"/>
          </a:xfrm>
          <a:prstGeom prst="rect">
            <a:avLst/>
          </a:prstGeom>
        </p:spPr>
      </p:pic>
    </p:spTree>
    <p:extLst>
      <p:ext uri="{BB962C8B-B14F-4D97-AF65-F5344CB8AC3E}">
        <p14:creationId xmlns:p14="http://schemas.microsoft.com/office/powerpoint/2010/main" val="429449239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3222</TotalTime>
  <Words>6666</Words>
  <Application>Microsoft Macintosh PowerPoint</Application>
  <PresentationFormat>Presentazione su schermo (16:9)</PresentationFormat>
  <Paragraphs>370</Paragraphs>
  <Slides>73</Slides>
  <Notes>7</Notes>
  <HiddenSlides>14</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73</vt:i4>
      </vt:variant>
    </vt:vector>
  </HeadingPairs>
  <TitlesOfParts>
    <vt:vector size="83" baseType="lpstr">
      <vt:lpstr>Arial</vt:lpstr>
      <vt:lpstr>Calibri</vt:lpstr>
      <vt:lpstr>Calibri Light</vt:lpstr>
      <vt:lpstr>Noto Sans</vt:lpstr>
      <vt:lpstr>Open Sans</vt:lpstr>
      <vt:lpstr>Raleway</vt:lpstr>
      <vt:lpstr>Raleway Medium</vt:lpstr>
      <vt:lpstr>Raleway SemiBold</vt:lpstr>
      <vt:lpstr>Source Han Serif SC</vt:lpstr>
      <vt:lpstr>Tema di Office</vt:lpstr>
      <vt:lpstr>INTERVENTI COMPORTAMENTALI di rieducazione al sonno</vt:lpstr>
      <vt:lpstr>Cinque STEP per affrontare le sfide del sonno </vt:lpstr>
      <vt:lpstr>Presentazione standard di PowerPoint</vt:lpstr>
      <vt:lpstr>Cinque STEP per affrontare le sfide del sonno: </vt:lpstr>
      <vt:lpstr>«ABCs of SLEEPING»</vt:lpstr>
      <vt:lpstr>DISTURBI DEL SONNO E STRATEGIE COMPORTAMENTALI </vt:lpstr>
      <vt:lpstr>Presentazione standard di PowerPoint</vt:lpstr>
      <vt:lpstr>DISTURBI DEL SONNO E STRATEGIE COMPORTAMENTALI </vt:lpstr>
      <vt:lpstr>Routine dell’addormentamento </vt:lpstr>
      <vt:lpstr>Presentazione standard di PowerPoint</vt:lpstr>
      <vt:lpstr>Presentazione standard di PowerPoint</vt:lpstr>
      <vt:lpstr>DISTURBI DEL SONNO E STRATEGIE COMPORTAMENTALI </vt:lpstr>
      <vt:lpstr>Ambiente notturno che predispone e facilita il sonno </vt:lpstr>
      <vt:lpstr> Routine diurne</vt:lpstr>
      <vt:lpstr>Alimentazione  </vt:lpstr>
      <vt:lpstr>DISTURBI DEL SONNO E STRATEGIE COMPORTAMENTALI</vt:lpstr>
      <vt:lpstr> Associazioni al sonno</vt:lpstr>
      <vt:lpstr>ASSOCIAZIONI NEGATIVE AL SONNO E RISVEGLI MULTIPLI (0-3 anni)</vt:lpstr>
      <vt:lpstr>IL SONNO E’ ANCHE UN’ ABILITA’</vt:lpstr>
      <vt:lpstr> Estinzione Standard dai 6 mesi di età </vt:lpstr>
      <vt:lpstr> Estinzione Standard: potenziali sfide</vt:lpstr>
      <vt:lpstr> Estinzione graduale dai 6 mesi di età </vt:lpstr>
      <vt:lpstr>FADING OUT</vt:lpstr>
      <vt:lpstr>FADING OUT</vt:lpstr>
      <vt:lpstr>COME SCEGLIERE QUALE TIPO DI ESTINZIONE?</vt:lpstr>
      <vt:lpstr>QUANDO APPLICARE L’ESTINZIONE</vt:lpstr>
      <vt:lpstr>Emma </vt:lpstr>
      <vt:lpstr>STEP1</vt:lpstr>
      <vt:lpstr>STEP 2</vt:lpstr>
      <vt:lpstr>Risultati</vt:lpstr>
      <vt:lpstr>Billy</vt:lpstr>
      <vt:lpstr>STEP 1 e 2</vt:lpstr>
      <vt:lpstr>STEP 5</vt:lpstr>
      <vt:lpstr>RISULTATI</vt:lpstr>
      <vt:lpstr>DISTURBI DEL SONNO E STRATEGIE COMPORTAMENTALI</vt:lpstr>
      <vt:lpstr>PIÙ COMUNI CAUSE COMPORTAMENTALI DELL’INSONNIA DA MAL DEFINIZIONE DEL LIMITE</vt:lpstr>
      <vt:lpstr>PIÙ COMUNI CAUSE COMPORTAMENTALI DELL’INSONNIA DA MAL DEFINIZIONE DEL LIMITE</vt:lpstr>
      <vt:lpstr>QUANDO E COME PASSARE DALLA ‘CULLA’ AL LETTO</vt:lpstr>
      <vt:lpstr>INTERVENTO COMPORTAMENTALE NELL’INSONNIA DA MAL DEFINIZIONE DEL LIMITE</vt:lpstr>
      <vt:lpstr>BEDTIME ROUTINE NELL’INSONNIA DA MAL DEFINIZIONE DEL LIMITE</vt:lpstr>
      <vt:lpstr>GESTIRE I POSSIBILI PROBLEMI</vt:lpstr>
      <vt:lpstr>BEDTIME FADING</vt:lpstr>
      <vt:lpstr>BEDTIME FADING</vt:lpstr>
      <vt:lpstr>GESTIRE I POSSIBILI PROBLEMI</vt:lpstr>
      <vt:lpstr>ESTINZIONE GRADUALE NELL’INSONNIA DA MAL DEFINIZIONE DEL LIMITE</vt:lpstr>
      <vt:lpstr>ESTINZIONE GRADUALE NELL’INSONNIA DA MAL DEFINIZIONE DEI LIMITI</vt:lpstr>
      <vt:lpstr>RIDUZIONE GRADUALE DELLA PRESENZA DEL GENITORE  </vt:lpstr>
      <vt:lpstr>GESTIRE I POSSIBILI PROBLEMI</vt:lpstr>
      <vt:lpstr>AUMENTARE I TEMPI DI ASSENZA DEL GENITORE («SCUSAMI MA…»)</vt:lpstr>
      <vt:lpstr>AUMENTARE I TEMPI DI ASSENZA DEL GENITORE («SCUSAMI MA…»)</vt:lpstr>
      <vt:lpstr>GESTIRE I POSSIBILI PROBLEMI</vt:lpstr>
      <vt:lpstr>GESTIRE I POSSIBILI PROBLEMI</vt:lpstr>
      <vt:lpstr>VISITE PROGRAMMATE CON RINFORZO POSITIVO</vt:lpstr>
      <vt:lpstr>GESTIRE I POSSIBILI PROBLEMI</vt:lpstr>
      <vt:lpstr>GESTIRE I POSSIBILI PROBLEMI</vt:lpstr>
      <vt:lpstr>LA FATA DEL SONNO</vt:lpstr>
      <vt:lpstr>LA FATA DEL SONNO</vt:lpstr>
      <vt:lpstr>BEDTIME PASS</vt:lpstr>
      <vt:lpstr>BEDTIME PASS</vt:lpstr>
      <vt:lpstr>GESTIRE I POSSIBILI PROBLEMI</vt:lpstr>
      <vt:lpstr>Lidia </vt:lpstr>
      <vt:lpstr>STEP 1</vt:lpstr>
      <vt:lpstr>STEP 2</vt:lpstr>
      <vt:lpstr>STEP 5</vt:lpstr>
      <vt:lpstr>RISULTATI</vt:lpstr>
      <vt:lpstr>Justin</vt:lpstr>
      <vt:lpstr>STEP 1</vt:lpstr>
      <vt:lpstr>STEP 2</vt:lpstr>
      <vt:lpstr>STEP 5</vt:lpstr>
      <vt:lpstr>GRAZIE!</vt:lpstr>
      <vt:lpstr>Presentazione standard di PowerPoint</vt:lpstr>
      <vt:lpstr>Presentazione standard di PowerPoint</vt:lpstr>
      <vt:lpstr>DISTURBI DEL SONNO  SU CUI INTERVENIRE CON STRATEGIE COMPORTAMENTALI</vt:lpstr>
    </vt:vector>
  </TitlesOfParts>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simo</dc:creator>
  <cp:lastModifiedBy>Roberto Tombolato</cp:lastModifiedBy>
  <cp:revision>321</cp:revision>
  <cp:lastPrinted>2020-04-27T09:31:00Z</cp:lastPrinted>
  <dcterms:created xsi:type="dcterms:W3CDTF">2020-04-24T19:25:22Z</dcterms:created>
  <dcterms:modified xsi:type="dcterms:W3CDTF">2023-10-07T08:14:16Z</dcterms:modified>
</cp:coreProperties>
</file>